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8" r:id="rId6"/>
    <p:sldId id="259" r:id="rId7"/>
    <p:sldId id="273" r:id="rId8"/>
    <p:sldId id="274" r:id="rId9"/>
    <p:sldId id="275" r:id="rId10"/>
    <p:sldId id="276" r:id="rId11"/>
    <p:sldId id="277" r:id="rId12"/>
    <p:sldId id="264" r:id="rId13"/>
  </p:sldIdLst>
  <p:sldSz cx="24380825" cy="13714413"/>
  <p:notesSz cx="6858000" cy="9144000"/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3EAF79"/>
    <a:srgbClr val="D8222C"/>
    <a:srgbClr val="FF0016"/>
    <a:srgbClr val="00309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3" autoAdjust="0"/>
    <p:restoredTop sz="94694" autoAdjust="0"/>
  </p:normalViewPr>
  <p:slideViewPr>
    <p:cSldViewPr snapToGrid="0">
      <p:cViewPr varScale="1">
        <p:scale>
          <a:sx n="58" d="100"/>
          <a:sy n="58" d="100"/>
        </p:scale>
        <p:origin x="36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25/06/2024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25/06/2024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GB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1" cy="1231106"/>
          </a:xfrm>
        </p:spPr>
        <p:txBody>
          <a:bodyPr wrap="square" lIns="0" tIns="0" rIns="0" bIns="0" anchor="ctr">
            <a:spAutoFit/>
          </a:bodyPr>
          <a:lstStyle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25.06.2024</a:t>
            </a:fld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 err="1"/>
              <a:t>Name</a:t>
            </a:r>
            <a:endParaRPr lang="en-GB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/>
              <a:t>Office</a:t>
            </a:r>
            <a:endParaRPr lang="en-GB" dirty="0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/>
              <a:t>Company</a:t>
            </a:r>
            <a:endParaRPr lang="en-GB" dirty="0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1" cy="1231106"/>
          </a:xfrm>
        </p:spPr>
        <p:txBody>
          <a:bodyPr wrap="square" lIns="0" tIns="0" rIns="0" bIns="0" anchor="ctr">
            <a:sp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25.06.2024</a:t>
            </a:fld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Name</a:t>
            </a:r>
            <a:endParaRPr lang="en-GB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Office</a:t>
            </a:r>
            <a:endParaRPr lang="en-GB" dirty="0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Company</a:t>
            </a:r>
            <a:endParaRPr lang="en-GB" dirty="0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5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5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0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0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1" cy="1231106"/>
          </a:xfrm>
        </p:spPr>
        <p:txBody>
          <a:bodyPr wrap="square" lIns="0" tIns="0" rIns="0" bIns="0" anchor="ctr">
            <a:spAutoFit/>
          </a:bodyPr>
          <a:lstStyle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5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5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</p:sldLayoutIdLst>
  <p:hf sldNum="0" hdr="0" ftr="0"/>
  <p:txStyles>
    <p:titleStyle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8.png"/><Relationship Id="rId4" Type="http://schemas.openxmlformats.org/officeDocument/2006/relationships/hyperlink" Target="mailto:wojciech.moczulski@polsl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161890" y="3650066"/>
            <a:ext cx="22057043" cy="5416868"/>
          </a:xfrm>
        </p:spPr>
        <p:txBody>
          <a:bodyPr/>
          <a:lstStyle/>
          <a:p>
            <a:pPr algn="ctr"/>
            <a:r>
              <a:rPr lang="pl-PL" sz="3600" b="0" dirty="0"/>
              <a:t>The </a:t>
            </a:r>
            <a:r>
              <a:rPr lang="en-US" sz="3600" b="0" dirty="0"/>
              <a:t>final conference of the POLNOR-LEADER project</a:t>
            </a:r>
            <a:br>
              <a:rPr lang="pl-PL" sz="3600" b="0" dirty="0"/>
            </a:br>
            <a:br>
              <a:rPr lang="pl-PL" dirty="0"/>
            </a:br>
            <a:r>
              <a:rPr lang="en-US" sz="7200" dirty="0"/>
              <a:t>Further applications of HALE UAVs</a:t>
            </a:r>
            <a:br>
              <a:rPr lang="pl-PL" dirty="0"/>
            </a:br>
            <a:br>
              <a:rPr lang="pl-PL" dirty="0"/>
            </a:br>
            <a:r>
              <a:rPr lang="pl-PL" sz="4000" b="0" u="sng" dirty="0"/>
              <a:t>W. Moczulski</a:t>
            </a:r>
            <a:br>
              <a:rPr lang="pl-PL" sz="4400" b="0" dirty="0"/>
            </a:br>
            <a:endParaRPr lang="en-GB" sz="4400" b="0" dirty="0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/>
          <a:p>
            <a:r>
              <a:rPr lang="pl-PL" dirty="0"/>
              <a:t>Gliwice, 26.06.2024</a:t>
            </a:r>
            <a:endParaRPr lang="nb-NO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F47582-235A-281A-18F6-D4557FEF3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83" y="10672098"/>
            <a:ext cx="5433942" cy="158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EABEEDE-6760-10DA-8AFA-E2140677C1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6" t="20051" r="22217" b="21132"/>
          <a:stretch/>
        </p:blipFill>
        <p:spPr bwMode="auto">
          <a:xfrm>
            <a:off x="19931655" y="10507022"/>
            <a:ext cx="3011530" cy="185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49CB529-074D-94D9-42B5-9FACE47EE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329" y="10672098"/>
            <a:ext cx="3560784" cy="158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8EA2EA3-0CF5-B985-EC7F-47E249FBA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111" y="10929206"/>
            <a:ext cx="4709194" cy="13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Dźwięk 9">
            <a:extLst>
              <a:ext uri="{FF2B5EF4-FFF2-40B4-BE49-F238E27FC236}">
                <a16:creationId xmlns:a16="http://schemas.microsoft.com/office/drawing/2014/main" id="{D7A6B3F9-1B5D-CAE1-9B8F-32929FE94B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352125" y="126857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898"/>
    </mc:Choice>
    <mc:Fallback>
      <p:transition spd="slow" advTm="218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4000" dirty="0"/>
              <a:t>Important features of HALE UAVs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000" dirty="0"/>
              <a:t>HALE UAVs in the role of </a:t>
            </a:r>
            <a:r>
              <a:rPr lang="en-GB" sz="4000" dirty="0" err="1"/>
              <a:t>pseudosatellites</a:t>
            </a:r>
            <a:endParaRPr lang="en-GB" sz="4000" dirty="0"/>
          </a:p>
          <a:p>
            <a:pPr marL="514350" indent="-514350">
              <a:buFont typeface="+mj-lt"/>
              <a:buAutoNum type="arabicPeriod"/>
            </a:pPr>
            <a:r>
              <a:rPr lang="en-GB" sz="4000" dirty="0"/>
              <a:t>HALE UAVs as mobile observation, monitoring and measuring stations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000" dirty="0"/>
              <a:t>Future research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000" dirty="0"/>
              <a:t>Conclusions</a:t>
            </a:r>
          </a:p>
          <a:p>
            <a:pPr marL="514350" indent="-514350">
              <a:buFont typeface="+mj-lt"/>
              <a:buAutoNum type="arabicPeriod"/>
            </a:pPr>
            <a:endParaRPr lang="en-GB" sz="4000" dirty="0"/>
          </a:p>
        </p:txBody>
      </p:sp>
      <p:pic>
        <p:nvPicPr>
          <p:cNvPr id="10" name="Dźwięk 9">
            <a:extLst>
              <a:ext uri="{FF2B5EF4-FFF2-40B4-BE49-F238E27FC236}">
                <a16:creationId xmlns:a16="http://schemas.microsoft.com/office/drawing/2014/main" id="{9A2BE786-BE01-8266-5846-21F53C9CC3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352125" y="126857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82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226"/>
    </mc:Choice>
    <mc:Fallback>
      <p:transition spd="slow" advTm="53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Important features of HALE UAVs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B1E228D5-969E-8C4C-D478-3364F4C2D4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558025"/>
              </p:ext>
            </p:extLst>
          </p:nvPr>
        </p:nvGraphicFramePr>
        <p:xfrm>
          <a:off x="1260475" y="3090863"/>
          <a:ext cx="21861462" cy="5668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30731">
                  <a:extLst>
                    <a:ext uri="{9D8B030D-6E8A-4147-A177-3AD203B41FA5}">
                      <a16:colId xmlns:a16="http://schemas.microsoft.com/office/drawing/2014/main" val="1471787457"/>
                    </a:ext>
                  </a:extLst>
                </a:gridCol>
                <a:gridCol w="10930731">
                  <a:extLst>
                    <a:ext uri="{9D8B030D-6E8A-4147-A177-3AD203B41FA5}">
                      <a16:colId xmlns:a16="http://schemas.microsoft.com/office/drawing/2014/main" val="3112675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Challenges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767345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GB" dirty="0"/>
                        <a:t>Unlimited endurance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PV-based power supply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18283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Long-range high-speed communication 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27542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Advanced autonomy of controlling the 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46224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 lvl="0" indent="0" algn="l" defTabSz="182852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Possibility to fly at high altitudes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Efficient power supply, high-thrust propulsion 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69647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Overcoming limitations of the airspace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806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Collecting measurements and observations over large areas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Storing and transmitting massive databases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7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476051"/>
                  </a:ext>
                </a:extLst>
              </a:tr>
            </a:tbl>
          </a:graphicData>
        </a:graphic>
      </p:graphicFrame>
      <p:pic>
        <p:nvPicPr>
          <p:cNvPr id="8" name="Dźwięk 7">
            <a:extLst>
              <a:ext uri="{FF2B5EF4-FFF2-40B4-BE49-F238E27FC236}">
                <a16:creationId xmlns:a16="http://schemas.microsoft.com/office/drawing/2014/main" id="{AD02E78F-571F-4FEC-37D2-012770FB23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352125" y="126857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24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184"/>
    </mc:Choice>
    <mc:Fallback>
      <p:transition spd="slow" advTm="85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HALE UAVs in the role of </a:t>
            </a:r>
            <a:r>
              <a:rPr lang="en-GB" dirty="0" err="1"/>
              <a:t>pseudosatellites</a:t>
            </a:r>
            <a:endParaRPr lang="en-GB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D8CE1EA-F369-45B2-69CD-633DE574D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This idea was brought to the LEADER project by Prof. W. </a:t>
            </a:r>
            <a:r>
              <a:rPr lang="en-GB" sz="4000" dirty="0" err="1"/>
              <a:t>Skarka</a:t>
            </a:r>
            <a:endParaRPr lang="en-GB" sz="4000" dirty="0"/>
          </a:p>
          <a:p>
            <a:r>
              <a:rPr lang="en-GB" sz="4000" dirty="0"/>
              <a:t>UAVs fly at the altitudes approaching 20 km ASL</a:t>
            </a:r>
          </a:p>
          <a:p>
            <a:r>
              <a:rPr lang="en-GB" sz="4000" dirty="0"/>
              <a:t>Several countries, and companies, have developed and flown such vehicles with encouraging success</a:t>
            </a:r>
          </a:p>
          <a:p>
            <a:r>
              <a:rPr lang="en-GB" sz="4000" dirty="0"/>
              <a:t>The world record for a vehicle of HALE class is held by 'Zephyr', manufactured by Airbus, that flew for 64 days in 2022</a:t>
            </a:r>
          </a:p>
          <a:p>
            <a:r>
              <a:rPr lang="en-GB" sz="4000" dirty="0"/>
              <a:t>HALE AUVs can take over significant tasks that carry out satellites located at the Earth orbits, by incomparable lower costs of construction and operation</a:t>
            </a:r>
          </a:p>
          <a:p>
            <a:r>
              <a:rPr lang="en-GB" sz="4000" dirty="0"/>
              <a:t>Important issues are implied by law regulations (wingspans, MTOWs, altitudes, BVLOS)</a:t>
            </a:r>
          </a:p>
          <a:p>
            <a:endParaRPr lang="en-GB" sz="4000" dirty="0"/>
          </a:p>
          <a:p>
            <a:endParaRPr lang="en-GB" sz="4000" dirty="0"/>
          </a:p>
        </p:txBody>
      </p:sp>
      <p:pic>
        <p:nvPicPr>
          <p:cNvPr id="8" name="Dźwięk 7">
            <a:extLst>
              <a:ext uri="{FF2B5EF4-FFF2-40B4-BE49-F238E27FC236}">
                <a16:creationId xmlns:a16="http://schemas.microsoft.com/office/drawing/2014/main" id="{389F76AA-0F01-244E-0F93-0B5A2D42AF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352125" y="126857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220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9317"/>
    </mc:Choice>
    <mc:Fallback>
      <p:transition spd="slow" advTm="1193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60386" y="558785"/>
            <a:ext cx="21861705" cy="2154436"/>
          </a:xfrm>
        </p:spPr>
        <p:txBody>
          <a:bodyPr/>
          <a:lstStyle/>
          <a:p>
            <a:r>
              <a:rPr lang="en-GB" dirty="0"/>
              <a:t>HALE UAVs as mobile observation, monitoring and measuring stations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D8CE1EA-F369-45B2-69CD-633DE574D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Long (unlimited) endurance allows long-term monitoring of critical objects, or habitats</a:t>
            </a:r>
          </a:p>
          <a:p>
            <a:r>
              <a:rPr lang="en-GB" sz="4000" dirty="0"/>
              <a:t>Communication limits require processing data and images onboard</a:t>
            </a:r>
          </a:p>
          <a:p>
            <a:r>
              <a:rPr lang="en-GB" sz="4000" dirty="0"/>
              <a:t>Reliability of the systems is the challenge</a:t>
            </a:r>
          </a:p>
          <a:p>
            <a:endParaRPr lang="en-GB" sz="4000" dirty="0"/>
          </a:p>
          <a:p>
            <a:endParaRPr lang="en-GB" sz="4000" dirty="0"/>
          </a:p>
          <a:p>
            <a:endParaRPr lang="en-GB" sz="4000" dirty="0"/>
          </a:p>
        </p:txBody>
      </p:sp>
      <p:pic>
        <p:nvPicPr>
          <p:cNvPr id="6" name="Dźwięk 5">
            <a:extLst>
              <a:ext uri="{FF2B5EF4-FFF2-40B4-BE49-F238E27FC236}">
                <a16:creationId xmlns:a16="http://schemas.microsoft.com/office/drawing/2014/main" id="{68DBBEA3-F1B9-4694-87AE-479F04B14F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352125" y="126857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55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941"/>
    </mc:Choice>
    <mc:Fallback>
      <p:transition spd="slow" advTm="739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5" cy="1077218"/>
          </a:xfrm>
        </p:spPr>
        <p:txBody>
          <a:bodyPr/>
          <a:lstStyle/>
          <a:p>
            <a:r>
              <a:rPr lang="en-GB" dirty="0"/>
              <a:t>Future research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D8CE1EA-F369-45B2-69CD-633DE574D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GB" sz="4000" dirty="0"/>
              <a:t>Methodology of optimal designing of HALE UAVs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4000" dirty="0"/>
              <a:t>Fault-tolerant design of HALE UAVs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4000" dirty="0"/>
              <a:t>More efficient power sources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4000" dirty="0"/>
              <a:t>Energy-efficient measuring systems, observation devices, communication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4000" dirty="0"/>
              <a:t>Software for data and images processing onboard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4000" dirty="0"/>
              <a:t>AI-based autonomy of drones supported in rare situations by a virtual teleportation of the remote operator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4000" dirty="0"/>
              <a:t>Cooperation with institutions creating law regarding the use of airspace in the scope of modifying this law enabling the operation of HALE UAVs with significant wingspans and MTOW</a:t>
            </a:r>
          </a:p>
          <a:p>
            <a:pPr marL="742950" indent="-742950">
              <a:buFont typeface="+mj-lt"/>
              <a:buAutoNum type="arabicPeriod"/>
            </a:pPr>
            <a:endParaRPr lang="en-GB" sz="4000" dirty="0"/>
          </a:p>
          <a:p>
            <a:endParaRPr lang="en-GB" sz="4000" dirty="0"/>
          </a:p>
          <a:p>
            <a:endParaRPr lang="en-GB" sz="4000" dirty="0"/>
          </a:p>
        </p:txBody>
      </p:sp>
      <p:pic>
        <p:nvPicPr>
          <p:cNvPr id="6" name="Dźwięk 5">
            <a:extLst>
              <a:ext uri="{FF2B5EF4-FFF2-40B4-BE49-F238E27FC236}">
                <a16:creationId xmlns:a16="http://schemas.microsoft.com/office/drawing/2014/main" id="{6F2D8018-B670-3A8C-D8F1-96D059D954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352125" y="126857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58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0229"/>
    </mc:Choice>
    <mc:Fallback>
      <p:transition spd="slow" advTm="130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5" cy="1077218"/>
          </a:xfrm>
        </p:spPr>
        <p:txBody>
          <a:bodyPr/>
          <a:lstStyle/>
          <a:p>
            <a:r>
              <a:rPr lang="en-GB" dirty="0"/>
              <a:t>Research projects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D8CE1EA-F369-45B2-69CD-633DE574D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GB" sz="4000" dirty="0"/>
              <a:t>Advanced control system for UAV with incidental intervention of a remote operator (MSCA)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4000" dirty="0"/>
              <a:t>Assessment of the impact of the greenhouse effect on the expansion of thermophilic species to cooler biotopes (HE)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4000" dirty="0"/>
              <a:t>Further research on air pollution (low emission, industrial and natural emission)</a:t>
            </a:r>
          </a:p>
          <a:p>
            <a:pPr marL="742950" indent="-742950">
              <a:buFont typeface="+mj-lt"/>
              <a:buAutoNum type="arabicPeriod"/>
            </a:pPr>
            <a:endParaRPr lang="en-GB" sz="4000" dirty="0"/>
          </a:p>
          <a:p>
            <a:endParaRPr lang="en-GB" sz="4000" dirty="0"/>
          </a:p>
          <a:p>
            <a:endParaRPr lang="en-GB" sz="4000" dirty="0"/>
          </a:p>
        </p:txBody>
      </p:sp>
      <p:pic>
        <p:nvPicPr>
          <p:cNvPr id="6" name="Dźwięk 5">
            <a:extLst>
              <a:ext uri="{FF2B5EF4-FFF2-40B4-BE49-F238E27FC236}">
                <a16:creationId xmlns:a16="http://schemas.microsoft.com/office/drawing/2014/main" id="{0DF3EF9C-70B9-08B8-A770-A05F841D89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352125" y="126857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559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864"/>
    </mc:Choice>
    <mc:Fallback>
      <p:transition spd="slow" advTm="688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5" cy="1077218"/>
          </a:xfrm>
        </p:spPr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D8CE1EA-F369-45B2-69CD-633DE574D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LEADER project has opened an unlimited area of research concerning HALE UAVs</a:t>
            </a:r>
          </a:p>
          <a:p>
            <a:r>
              <a:rPr lang="en-GB" sz="4000" dirty="0"/>
              <a:t>There are several threads of research:</a:t>
            </a:r>
          </a:p>
          <a:p>
            <a:pPr lvl="1"/>
            <a:r>
              <a:rPr lang="en-GB" sz="4000" dirty="0"/>
              <a:t>Design of HALE drones</a:t>
            </a:r>
          </a:p>
          <a:p>
            <a:pPr lvl="1"/>
            <a:r>
              <a:rPr lang="en-GB" sz="4000" dirty="0"/>
              <a:t>Manufacturing and integrating the drones</a:t>
            </a:r>
          </a:p>
          <a:p>
            <a:pPr lvl="1"/>
            <a:r>
              <a:rPr lang="en-GB" sz="4000" dirty="0"/>
              <a:t>Assuring long endurance of the flight</a:t>
            </a:r>
          </a:p>
          <a:p>
            <a:pPr lvl="1"/>
            <a:r>
              <a:rPr lang="en-GB" sz="4000" dirty="0"/>
              <a:t>Autonomy of HALE UAVs</a:t>
            </a:r>
          </a:p>
          <a:p>
            <a:pPr lvl="1"/>
            <a:r>
              <a:rPr lang="en-GB" sz="4000" dirty="0"/>
              <a:t>Energy-efficient scientific payload</a:t>
            </a:r>
          </a:p>
          <a:p>
            <a:pPr lvl="1"/>
            <a:r>
              <a:rPr lang="en-GB" sz="4000" dirty="0"/>
              <a:t>Intelligent software for planning missions, controlling them, presenting and analysing data</a:t>
            </a:r>
          </a:p>
          <a:p>
            <a:r>
              <a:rPr lang="en-GB" sz="4000" dirty="0"/>
              <a:t>All these threads were addressed by the LEADER project</a:t>
            </a:r>
          </a:p>
          <a:p>
            <a:r>
              <a:rPr lang="en-GB" sz="4000" dirty="0"/>
              <a:t>The research group composed for carried out this research is going to continue the research</a:t>
            </a:r>
          </a:p>
          <a:p>
            <a:r>
              <a:rPr lang="en-GB" sz="4000" dirty="0"/>
              <a:t>We want to collaborate with other teams interested in this research area</a:t>
            </a:r>
          </a:p>
          <a:p>
            <a:pPr marL="742950" indent="-742950">
              <a:buFont typeface="+mj-lt"/>
              <a:buAutoNum type="arabicPeriod"/>
            </a:pPr>
            <a:endParaRPr lang="en-GB" sz="4000" dirty="0"/>
          </a:p>
          <a:p>
            <a:endParaRPr lang="en-GB" sz="4000" dirty="0"/>
          </a:p>
          <a:p>
            <a:endParaRPr lang="en-GB" sz="4000" dirty="0"/>
          </a:p>
        </p:txBody>
      </p:sp>
      <p:pic>
        <p:nvPicPr>
          <p:cNvPr id="6" name="Dźwięk 5">
            <a:extLst>
              <a:ext uri="{FF2B5EF4-FFF2-40B4-BE49-F238E27FC236}">
                <a16:creationId xmlns:a16="http://schemas.microsoft.com/office/drawing/2014/main" id="{A14EC309-B6D7-606E-96BB-CD5E738442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352125" y="126857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487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672"/>
    </mc:Choice>
    <mc:Fallback>
      <p:transition spd="slow" advTm="64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0A26813-3760-6B74-3979-7C548886FE9E}"/>
              </a:ext>
            </a:extLst>
          </p:cNvPr>
          <p:cNvSpPr txBox="1"/>
          <p:nvPr/>
        </p:nvSpPr>
        <p:spPr>
          <a:xfrm>
            <a:off x="1694985" y="936702"/>
            <a:ext cx="1324753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/>
              <a:t>Thank you for your attention!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582D76E-D24B-38DF-5037-281D0136947F}"/>
              </a:ext>
            </a:extLst>
          </p:cNvPr>
          <p:cNvSpPr txBox="1"/>
          <p:nvPr/>
        </p:nvSpPr>
        <p:spPr>
          <a:xfrm>
            <a:off x="1694985" y="3612995"/>
            <a:ext cx="1165094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/>
              <a:t>Prof. Wojciech </a:t>
            </a:r>
            <a:r>
              <a:rPr lang="en-GB" sz="4000" dirty="0" err="1"/>
              <a:t>Moczulski</a:t>
            </a:r>
            <a:br>
              <a:rPr lang="en-GB" sz="4000" dirty="0"/>
            </a:br>
            <a:r>
              <a:rPr lang="en-GB" sz="4000" dirty="0"/>
              <a:t>Silesian University of Technology</a:t>
            </a:r>
          </a:p>
          <a:p>
            <a:r>
              <a:rPr lang="en-GB" sz="4000" dirty="0"/>
              <a:t>Department of Fundamentals of Machinery Design</a:t>
            </a:r>
          </a:p>
          <a:p>
            <a:r>
              <a:rPr lang="en-GB" sz="4000" dirty="0">
                <a:hlinkClick r:id="rId4"/>
              </a:rPr>
              <a:t>wojciech.moczulski@polsl.pl</a:t>
            </a:r>
            <a:endParaRPr lang="en-GB" sz="4000" dirty="0"/>
          </a:p>
        </p:txBody>
      </p:sp>
      <p:pic>
        <p:nvPicPr>
          <p:cNvPr id="6" name="Dźwięk 5">
            <a:extLst>
              <a:ext uri="{FF2B5EF4-FFF2-40B4-BE49-F238E27FC236}">
                <a16:creationId xmlns:a16="http://schemas.microsoft.com/office/drawing/2014/main" id="{6CB7FCE9-BF8A-250C-5478-C316B34093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352125" y="126857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60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86"/>
    </mc:Choice>
    <mc:Fallback>
      <p:transition spd="slow" advTm="35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f33e10a-49b8-458f-aa04-b9fb301aa9d6" xsi:nil="true"/>
    <lcf76f155ced4ddcb4097134ff3c332f xmlns="08df3462-b2c9-4d26-a03c-5917fce40606">
      <Terms xmlns="http://schemas.microsoft.com/office/infopath/2007/PartnerControls"/>
    </lcf76f155ced4ddcb4097134ff3c332f>
    <SharedWithUsers xmlns="9f33e10a-49b8-458f-aa04-b9fb301aa9d6">
      <UserInfo>
        <DisplayName/>
        <AccountId xsi:nil="true"/>
        <AccountType/>
      </UserInfo>
    </SharedWithUsers>
    <MediaLengthInSeconds xmlns="08df3462-b2c9-4d26-a03c-5917fce4060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6BBBF4C50B2BA49A47CD400B7E7616D" ma:contentTypeVersion="18" ma:contentTypeDescription="Utwórz nowy dokument." ma:contentTypeScope="" ma:versionID="ff7dc33ac8e1f789f0184440a5762976">
  <xsd:schema xmlns:xsd="http://www.w3.org/2001/XMLSchema" xmlns:xs="http://www.w3.org/2001/XMLSchema" xmlns:p="http://schemas.microsoft.com/office/2006/metadata/properties" xmlns:ns2="08df3462-b2c9-4d26-a03c-5917fce40606" xmlns:ns3="9f33e10a-49b8-458f-aa04-b9fb301aa9d6" targetNamespace="http://schemas.microsoft.com/office/2006/metadata/properties" ma:root="true" ma:fieldsID="dcba4822bdca48e9df46b0d257801fd4" ns2:_="" ns3:_="">
    <xsd:import namespace="08df3462-b2c9-4d26-a03c-5917fce40606"/>
    <xsd:import namespace="9f33e10a-49b8-458f-aa04-b9fb301aa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df3462-b2c9-4d26-a03c-5917fce40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Tagi obrazów" ma:readOnly="false" ma:fieldId="{5cf76f15-5ced-4ddc-b409-7134ff3c332f}" ma:taxonomyMulti="true" ma:sspId="213e1c73-0dc7-4b24-8b91-67206d738e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33e10a-49b8-458f-aa04-b9fb301aa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6955dbd-7267-459e-a376-4290b6102ac8}" ma:internalName="TaxCatchAll" ma:showField="CatchAllData" ma:web="9f33e10a-49b8-458f-aa04-b9fb301aa9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55B1C6-1C27-4E9C-99F1-C8AFC2D298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B3275F-65F2-455C-97AC-2D8028EF5679}">
  <ds:schemaRefs>
    <ds:schemaRef ds:uri="http://schemas.microsoft.com/office/2006/metadata/properties"/>
    <ds:schemaRef ds:uri="http://schemas.microsoft.com/office/infopath/2007/PartnerControls"/>
    <ds:schemaRef ds:uri="9f33e10a-49b8-458f-aa04-b9fb301aa9d6"/>
    <ds:schemaRef ds:uri="08df3462-b2c9-4d26-a03c-5917fce40606"/>
  </ds:schemaRefs>
</ds:datastoreItem>
</file>

<file path=customXml/itemProps3.xml><?xml version="1.0" encoding="utf-8"?>
<ds:datastoreItem xmlns:ds="http://schemas.openxmlformats.org/officeDocument/2006/customXml" ds:itemID="{4D9B081A-0E96-4C48-A69D-71EE84B89B57}"/>
</file>

<file path=docProps/app.xml><?xml version="1.0" encoding="utf-8"?>
<Properties xmlns="http://schemas.openxmlformats.org/officeDocument/2006/extended-properties" xmlns:vt="http://schemas.openxmlformats.org/officeDocument/2006/docPropsVTypes">
  <Template>PPT-mal_EØSMidlene</Template>
  <TotalTime>207</TotalTime>
  <Words>499</Words>
  <Application>Microsoft Macintosh PowerPoint</Application>
  <PresentationFormat>Niestandardowy</PresentationFormat>
  <Paragraphs>64</Paragraphs>
  <Slides>9</Slides>
  <Notes>0</Notes>
  <HiddenSlides>0</HiddenSlides>
  <MMClips>9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Office-tema</vt:lpstr>
      <vt:lpstr>The final conference of the POLNOR-LEADER project  Further applications of HALE UAVs  W. Moczulski </vt:lpstr>
      <vt:lpstr>Contents</vt:lpstr>
      <vt:lpstr>Important features of HALE UAVs</vt:lpstr>
      <vt:lpstr>HALE UAVs in the role of pseudosatellites</vt:lpstr>
      <vt:lpstr>HALE UAVs as mobile observation, monitoring and measuring stations</vt:lpstr>
      <vt:lpstr>Future research</vt:lpstr>
      <vt:lpstr>Research projects</vt:lpstr>
      <vt:lpstr>Conclusions</vt:lpstr>
      <vt:lpstr>Prezentacja programu PowerPoint</vt:lpstr>
    </vt:vector>
  </TitlesOfParts>
  <Company>EFTA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WEGGERSEN Lillann</dc:creator>
  <cp:lastModifiedBy>Wojciech Moczulski</cp:lastModifiedBy>
  <cp:revision>14</cp:revision>
  <dcterms:created xsi:type="dcterms:W3CDTF">2017-06-12T12:11:38Z</dcterms:created>
  <dcterms:modified xsi:type="dcterms:W3CDTF">2024-06-25T21:42:38Z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0x01010046BBBF4C50B2BA49A47CD400B7E7616D</vt:lpwstr>
  </property>
  <property fmtid="{D5CDD505-2E9C-101B-9397-08002B2CF9AE}" pid="3" name="Order">
    <vt:r8>6587200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