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87" r:id="rId6"/>
    <p:sldId id="280" r:id="rId7"/>
    <p:sldId id="274" r:id="rId8"/>
    <p:sldId id="259" r:id="rId9"/>
    <p:sldId id="278" r:id="rId10"/>
    <p:sldId id="273" r:id="rId11"/>
    <p:sldId id="276" r:id="rId12"/>
    <p:sldId id="283" r:id="rId13"/>
    <p:sldId id="277" r:id="rId14"/>
    <p:sldId id="285" r:id="rId15"/>
    <p:sldId id="284" r:id="rId16"/>
    <p:sldId id="289" r:id="rId17"/>
    <p:sldId id="290" r:id="rId18"/>
    <p:sldId id="291" r:id="rId19"/>
    <p:sldId id="288" r:id="rId20"/>
    <p:sldId id="286" r:id="rId21"/>
    <p:sldId id="272" r:id="rId22"/>
  </p:sldIdLst>
  <p:sldSz cx="24380825" cy="13714413"/>
  <p:notesSz cx="6858000" cy="9144000"/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3EAF79"/>
    <a:srgbClr val="D8222C"/>
    <a:srgbClr val="FF0016"/>
    <a:srgbClr val="00309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4" autoAdjust="0"/>
    <p:restoredTop sz="94793" autoAdjust="0"/>
  </p:normalViewPr>
  <p:slideViewPr>
    <p:cSldViewPr snapToGrid="0">
      <p:cViewPr varScale="1">
        <p:scale>
          <a:sx n="44" d="100"/>
          <a:sy n="44" d="100"/>
        </p:scale>
        <p:origin x="30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686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2"/>
                </a:solidFill>
              </a:rPr>
              <a:t>The device contains a supercapacitor that acts as an energy reservoir and buffers the highly pulsed nature of its internal circuits.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008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29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35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26.06.2024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26.06.2024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5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</p:sldLayoutIdLst>
  <p:hf sldNum="0" hdr="0" ftr="0"/>
  <p:txStyles>
    <p:titleStyle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marcin/Library/Group%20Containers/UBF8T346G9.ms/WebArchiveCopyPasteTempFiles/com.microsoft.Word/Iridium_Coverage_Animation.gif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s://www.groundcontrol.com/wp-content/uploads/2022/01/Iridium_Next_Satellite_Graphic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/Users/marcin/Library/Group%20Containers/UBF8T346G9.ms/WebArchiveCopyPasteTempFiles/com.microsoft.Word/sensors_rockblock_9603_pins.jpg%3f1584400509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rockblock.rock7.com/reference/testinput" TargetMode="External"/><Relationship Id="rId2" Type="http://schemas.openxmlformats.org/officeDocument/2006/relationships/hyperlink" Target="https://rockblock.rock7.com/rockblock/MT?imei=300434067541710&amp;username=user&amp;password=pass&amp;data=TEST&amp;flush=yes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161890" y="3096068"/>
            <a:ext cx="22057043" cy="6524863"/>
          </a:xfrm>
        </p:spPr>
        <p:txBody>
          <a:bodyPr/>
          <a:lstStyle/>
          <a:p>
            <a:pPr algn="ctr"/>
            <a:r>
              <a:rPr lang="pl-PL" sz="3600" b="0" dirty="0"/>
              <a:t>The </a:t>
            </a:r>
            <a:r>
              <a:rPr lang="en-US" sz="3600" b="0" dirty="0"/>
              <a:t>final conference of the POLNOR-LEADER project</a:t>
            </a:r>
            <a:br>
              <a:rPr lang="pl-PL" sz="3600" b="0" dirty="0"/>
            </a:br>
            <a:br>
              <a:rPr lang="pl-PL" dirty="0"/>
            </a:br>
            <a:r>
              <a:rPr lang="en-US" sz="7200" dirty="0"/>
              <a:t>Tests of Satellite Link for Flight Monitoring and Measurement Transmission</a:t>
            </a:r>
            <a:br>
              <a:rPr lang="pl-PL" dirty="0"/>
            </a:br>
            <a:br>
              <a:rPr lang="pl-PL" dirty="0"/>
            </a:br>
            <a:r>
              <a:rPr lang="pl-PL" sz="4000" b="0" dirty="0"/>
              <a:t>M. Paszkuta</a:t>
            </a:r>
            <a:br>
              <a:rPr lang="pl-PL" sz="4400" b="0" dirty="0"/>
            </a:br>
            <a:endParaRPr lang="en-GB" sz="4400" b="0" dirty="0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/>
          <a:p>
            <a:r>
              <a:rPr lang="pl-PL" dirty="0"/>
              <a:t>Gliwice, 26.06.2024</a:t>
            </a:r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F47582-235A-281A-18F6-D4557FEF3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83" y="10672098"/>
            <a:ext cx="5433942" cy="158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BEEDE-6760-10DA-8AFA-E2140677C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6" t="20051" r="22217" b="21132"/>
          <a:stretch/>
        </p:blipFill>
        <p:spPr bwMode="auto">
          <a:xfrm>
            <a:off x="19931655" y="10507022"/>
            <a:ext cx="3011530" cy="185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49CB529-074D-94D9-42B5-9FACE47E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329" y="10672098"/>
            <a:ext cx="3560784" cy="158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EA2EA3-0CF5-B985-EC7F-47E249FB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111" y="10929206"/>
            <a:ext cx="4709194" cy="132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5FCDFC-E13C-5797-C3BD-BA43928E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86" y="1128171"/>
            <a:ext cx="21861705" cy="1015663"/>
          </a:xfrm>
        </p:spPr>
        <p:txBody>
          <a:bodyPr/>
          <a:lstStyle/>
          <a:p>
            <a:r>
              <a:rPr lang="en-US" sz="6600" dirty="0"/>
              <a:t>Satellite Links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7F28EA8-458A-4B1B-D3CC-6EDABE9CC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7093" y="3860800"/>
            <a:ext cx="8768027" cy="822197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FBE9B3F-53DD-C817-B56B-AFD636697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Overview of available solutions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0990950-BE9A-73ED-8C50-00EC282FF2C2}"/>
              </a:ext>
            </a:extLst>
          </p:cNvPr>
          <p:cNvSpPr txBox="1"/>
          <p:nvPr/>
        </p:nvSpPr>
        <p:spPr>
          <a:xfrm>
            <a:off x="1574800" y="3860800"/>
            <a:ext cx="11562293" cy="784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Low volume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(Iridium SBD </a:t>
            </a:r>
            <a:r>
              <a:rPr lang="en-US" dirty="0"/>
              <a:t>and Inmarsat IDP)</a:t>
            </a:r>
          </a:p>
          <a:p>
            <a:pPr marL="1485627" lvl="1" indent="-571500">
              <a:buFontTx/>
              <a:buChar char="-"/>
            </a:pPr>
            <a:r>
              <a:rPr lang="en-US" dirty="0"/>
              <a:t>Telemetry, sensor data.</a:t>
            </a:r>
            <a:br>
              <a:rPr lang="en-US" dirty="0"/>
            </a:br>
            <a:r>
              <a:rPr lang="en-US" dirty="0"/>
              <a:t>A few bytes to a few kilobytes.</a:t>
            </a:r>
          </a:p>
          <a:p>
            <a:endParaRPr lang="en-US" dirty="0"/>
          </a:p>
          <a:p>
            <a:r>
              <a:rPr lang="en-US" b="1" dirty="0"/>
              <a:t>Medium Volume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(Iridium Certus 100 and Inmarsat BGAN M2M)</a:t>
            </a:r>
          </a:p>
          <a:p>
            <a:pPr marL="1485627" lvl="1" indent="-571500">
              <a:buFontTx/>
              <a:buChar char="-"/>
            </a:pPr>
            <a:r>
              <a:rPr lang="en-US" dirty="0"/>
              <a:t>Audio, images, log files.</a:t>
            </a:r>
            <a:br>
              <a:rPr lang="en-US" dirty="0"/>
            </a:br>
            <a:r>
              <a:rPr lang="en-US" dirty="0"/>
              <a:t>Kilobytes to a few megabytes.</a:t>
            </a:r>
          </a:p>
          <a:p>
            <a:endParaRPr lang="en-US" dirty="0"/>
          </a:p>
          <a:p>
            <a:r>
              <a:rPr lang="en-US" b="1" dirty="0"/>
              <a:t>High Volume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(Starlink and VSAT)</a:t>
            </a:r>
          </a:p>
          <a:p>
            <a:pPr marL="1485627" lvl="1" indent="-571500">
              <a:buFontTx/>
              <a:buChar char="-"/>
            </a:pPr>
            <a:r>
              <a:rPr lang="en-US" dirty="0"/>
              <a:t>Video, high-resolution images.</a:t>
            </a:r>
            <a:br>
              <a:rPr lang="en-US" dirty="0"/>
            </a:br>
            <a:r>
              <a:rPr lang="en-US" dirty="0"/>
              <a:t>Megabytes to gigabytes.</a:t>
            </a:r>
          </a:p>
        </p:txBody>
      </p:sp>
    </p:spTree>
    <p:extLst>
      <p:ext uri="{BB962C8B-B14F-4D97-AF65-F5344CB8AC3E}">
        <p14:creationId xmlns:p14="http://schemas.microsoft.com/office/powerpoint/2010/main" val="15645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RockBLOCK Rock7 service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6740614" cy="9187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We have chosen RockBLOCK </a:t>
            </a:r>
            <a:r>
              <a:rPr lang="en-GB" b="1" dirty="0"/>
              <a:t>Rock7</a:t>
            </a:r>
            <a:r>
              <a:rPr lang="en-GB" dirty="0"/>
              <a:t> as our Iridium operator.</a:t>
            </a:r>
          </a:p>
          <a:p>
            <a:pPr marL="0" indent="0" algn="just">
              <a:buNone/>
            </a:pPr>
            <a:r>
              <a:rPr lang="en-GB" dirty="0"/>
              <a:t>The company offers </a:t>
            </a:r>
            <a:r>
              <a:rPr lang="en-GB" b="1" dirty="0"/>
              <a:t>RockBLOCK 9603 </a:t>
            </a:r>
            <a:r>
              <a:rPr lang="en-GB" dirty="0"/>
              <a:t>modems, which are based on the Iridium 9603N transceivers. It is currently one of the smallest and lightest modems on the market.</a:t>
            </a:r>
          </a:p>
          <a:p>
            <a:pPr marL="0" indent="0" algn="just">
              <a:buNone/>
            </a:pPr>
            <a:r>
              <a:rPr lang="en-GB" dirty="0"/>
              <a:t>These ready-to-use devices allow for fast integration with computing modules and flight controllers such as PixHawk.</a:t>
            </a:r>
          </a:p>
          <a:p>
            <a:pPr marL="0" indent="0" algn="just">
              <a:buNone/>
            </a:pPr>
            <a:r>
              <a:rPr lang="en-GB" dirty="0"/>
              <a:t>The admin web service provided by Rock7 offers various management options.</a:t>
            </a:r>
          </a:p>
          <a:p>
            <a:pPr marL="0" indent="0" algn="just">
              <a:buNone/>
            </a:pPr>
            <a:r>
              <a:rPr lang="en-GB" dirty="0"/>
              <a:t>Users can send and receive messages directly from the web interface and monitor active devices.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Iridium operator – Rock7 Ground Control Technologies UK Ltd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4789B44-8899-5BB4-E0FD-6A48169A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983" y="974232"/>
            <a:ext cx="3170340" cy="2400759"/>
          </a:xfrm>
          <a:prstGeom prst="rect">
            <a:avLst/>
          </a:prstGeom>
        </p:spPr>
      </p:pic>
      <p:pic>
        <p:nvPicPr>
          <p:cNvPr id="5" name="Obraz 4" descr="Obraz zawierający tekst, zrzut ekranu, Strona internetowa, oprogramowanie&#10;&#10;Opis wygenerowany automatycznie">
            <a:extLst>
              <a:ext uri="{FF2B5EF4-FFF2-40B4-BE49-F238E27FC236}">
                <a16:creationId xmlns:a16="http://schemas.microsoft.com/office/drawing/2014/main" id="{10F24421-D909-DA99-A8BD-4A43C4047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736" y="3831181"/>
            <a:ext cx="14800587" cy="648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0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RockBLOCK Rock7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Transmission cost and billing options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E83F1E9-E851-1964-7BA3-A7CAE3A2DBA3}"/>
              </a:ext>
            </a:extLst>
          </p:cNvPr>
          <p:cNvSpPr txBox="1"/>
          <p:nvPr/>
        </p:nvSpPr>
        <p:spPr>
          <a:xfrm>
            <a:off x="1259559" y="3467367"/>
            <a:ext cx="8443241" cy="840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 rental cost: £13.00 ($17.00)</a:t>
            </a:r>
          </a:p>
          <a:p>
            <a:endParaRPr lang="en-US" dirty="0"/>
          </a:p>
          <a:p>
            <a:r>
              <a:rPr lang="en-US" dirty="0"/>
              <a:t>Pay-as-you-go tariffs offer great flexibility for development purposes.</a:t>
            </a:r>
          </a:p>
          <a:p>
            <a:endParaRPr lang="en-US" dirty="0"/>
          </a:p>
          <a:p>
            <a:r>
              <a:rPr lang="en-US" dirty="0"/>
              <a:t>The validity of the credits is 1 year.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384248"/>
                </a:solidFill>
                <a:effectLst/>
                <a:highlight>
                  <a:srgbClr val="FFFFFF"/>
                </a:highlight>
              </a:rPr>
              <a:t>1 credit is used per 50 bytes (or part thereof) of message sent or received.</a:t>
            </a:r>
          </a:p>
          <a:p>
            <a:endParaRPr lang="en-US" b="0" i="0" dirty="0">
              <a:solidFill>
                <a:srgbClr val="384248"/>
              </a:solidFill>
              <a:effectLst/>
              <a:highlight>
                <a:srgbClr val="FFFFFF"/>
              </a:highlight>
            </a:endParaRPr>
          </a:p>
          <a:p>
            <a:r>
              <a:rPr lang="en-US" dirty="0"/>
              <a:t>1 credit is used if you check your mailbox and there are no messages waiting.</a:t>
            </a:r>
          </a:p>
          <a:p>
            <a:endParaRPr lang="en-US" dirty="0"/>
          </a:p>
          <a:p>
            <a:r>
              <a:rPr lang="en-US" dirty="0"/>
              <a:t>1 MB cost from £1048.00 to £</a:t>
            </a:r>
            <a:r>
              <a:rPr lang="pl-PL" dirty="0"/>
              <a:t>3041.00.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11A55D0-4E57-677A-89A9-BD0CBC0FF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9706" y="2313648"/>
            <a:ext cx="12109582" cy="493353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B77F17D4-5083-55C5-DED7-3B33FB7B9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540" y="7977035"/>
            <a:ext cx="14073099" cy="4818020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72603CE-3C72-A19A-B6CD-A77309A7BAF9}"/>
              </a:ext>
            </a:extLst>
          </p:cNvPr>
          <p:cNvSpPr txBox="1"/>
          <p:nvPr/>
        </p:nvSpPr>
        <p:spPr>
          <a:xfrm>
            <a:off x="11179706" y="1667445"/>
            <a:ext cx="7135287" cy="646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Rock7 Iridium pay-as-you-go tariff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ECD269D-5D0B-9A11-FFA2-6F859E787FF3}"/>
              </a:ext>
            </a:extLst>
          </p:cNvPr>
          <p:cNvSpPr txBox="1"/>
          <p:nvPr/>
        </p:nvSpPr>
        <p:spPr>
          <a:xfrm>
            <a:off x="9846007" y="7426120"/>
            <a:ext cx="9802684" cy="646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Apollo Satellite Iridium Certus Maritime Service</a:t>
            </a:r>
          </a:p>
        </p:txBody>
      </p:sp>
    </p:spTree>
    <p:extLst>
      <p:ext uri="{BB962C8B-B14F-4D97-AF65-F5344CB8AC3E}">
        <p14:creationId xmlns:p14="http://schemas.microsoft.com/office/powerpoint/2010/main" val="324056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Iridium Satellite Constellation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461665"/>
          </a:xfrm>
        </p:spPr>
        <p:txBody>
          <a:bodyPr/>
          <a:lstStyle/>
          <a:p>
            <a:r>
              <a:rPr lang="en-GB" dirty="0"/>
              <a:t>Coverage map – spot beam footprint of Iridium satellite system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F99F686-0770-38FB-9055-776367BDE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380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073" name="Obraz 5" descr="Obraz zawierający mapa, Grafika, sztuka, ilustracja&#10;&#10;Opis wygenerowany automatycznie">
            <a:extLst>
              <a:ext uri="{FF2B5EF4-FFF2-40B4-BE49-F238E27FC236}">
                <a16:creationId xmlns:a16="http://schemas.microsoft.com/office/drawing/2014/main" id="{93B67607-8CAD-1A75-F97F-AE8B4E8FE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59" y="3272005"/>
            <a:ext cx="21861705" cy="900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2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Iridium Satellite Constellation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The Iridium satellites live map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2391CECE-1918-EDB2-3CA6-E867E56A25CC}"/>
              </a:ext>
            </a:extLst>
          </p:cNvPr>
          <p:cNvSpPr txBox="1"/>
          <p:nvPr/>
        </p:nvSpPr>
        <p:spPr>
          <a:xfrm>
            <a:off x="19013292" y="11696142"/>
            <a:ext cx="4674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 err="1"/>
              <a:t>https</a:t>
            </a:r>
            <a:r>
              <a:rPr lang="pl-PL" sz="3200" dirty="0"/>
              <a:t>://</a:t>
            </a:r>
            <a:r>
              <a:rPr lang="pl-PL" sz="3200" dirty="0" err="1"/>
              <a:t>iridiumwhere.com</a:t>
            </a:r>
            <a:endParaRPr lang="pl-PL" sz="3200" dirty="0"/>
          </a:p>
        </p:txBody>
      </p:sp>
      <p:pic>
        <p:nvPicPr>
          <p:cNvPr id="28" name="Symbol zastępczy zawartości 27">
            <a:extLst>
              <a:ext uri="{FF2B5EF4-FFF2-40B4-BE49-F238E27FC236}">
                <a16:creationId xmlns:a16="http://schemas.microsoft.com/office/drawing/2014/main" id="{0F2C5A21-8D71-7CD5-71B6-402093E9E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560" y="3092467"/>
            <a:ext cx="17369946" cy="918845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8D591D8F-3A3B-65D0-2EEE-FE999AF9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3498" y="4595654"/>
            <a:ext cx="4864100" cy="6794500"/>
          </a:xfrm>
          <a:prstGeom prst="rect">
            <a:avLst/>
          </a:prstGeom>
        </p:spPr>
      </p:pic>
      <p:pic>
        <p:nvPicPr>
          <p:cNvPr id="13342" name="Picture 30" descr="Orbits of Iridium satellite constellation. | Download Scientific Diagram">
            <a:extLst>
              <a:ext uri="{FF2B5EF4-FFF2-40B4-BE49-F238E27FC236}">
                <a16:creationId xmlns:a16="http://schemas.microsoft.com/office/drawing/2014/main" id="{6DD2585B-C9B3-2016-A48F-B96A64F04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7262" y="1097394"/>
            <a:ext cx="5629062" cy="395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60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Description of Iridium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7" y="3091543"/>
            <a:ext cx="10351484" cy="918798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dirty="0"/>
            </a:br>
            <a:r>
              <a:rPr lang="en-GB" dirty="0"/>
              <a:t>The original Iridium satellites were launched in the late 1990s. A new generation, </a:t>
            </a:r>
            <a:r>
              <a:rPr lang="en-GB" b="1" dirty="0"/>
              <a:t>Iridium NEXT</a:t>
            </a:r>
            <a:r>
              <a:rPr lang="en-GB" dirty="0"/>
              <a:t>, was launched between 2017 and 2019 to replace the original constellation and enhance service capabilities.</a:t>
            </a:r>
          </a:p>
          <a:p>
            <a:pPr marL="0" indent="0">
              <a:buNone/>
            </a:pPr>
            <a:r>
              <a:rPr lang="en-GB" dirty="0"/>
              <a:t>The name “Iridium” was chosen because the original design called for </a:t>
            </a:r>
            <a:r>
              <a:rPr lang="en-GB" b="1" dirty="0"/>
              <a:t>77 satellites</a:t>
            </a:r>
            <a:r>
              <a:rPr lang="en-GB" dirty="0"/>
              <a:t>, matching the atomic number of the element iridium.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Iridium satellite system has three segments:</a:t>
            </a:r>
          </a:p>
          <a:p>
            <a:r>
              <a:rPr lang="en-GB" dirty="0"/>
              <a:t>satellites constellation,</a:t>
            </a:r>
          </a:p>
          <a:p>
            <a:r>
              <a:rPr lang="en-GB" dirty="0"/>
              <a:t>terrestrial base-stations,</a:t>
            </a:r>
          </a:p>
          <a:p>
            <a:r>
              <a:rPr lang="en-GB" dirty="0"/>
              <a:t>subscriber terminals/modems.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General information about Iridium Satellite System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93F2698-102D-5128-F741-A755C5975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697" y="3091543"/>
            <a:ext cx="11507741" cy="791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8">
            <a:extLst>
              <a:ext uri="{FF2B5EF4-FFF2-40B4-BE49-F238E27FC236}">
                <a16:creationId xmlns:a16="http://schemas.microsoft.com/office/drawing/2014/main" id="{3EC1D6D2-24BA-2D61-F028-A741194D3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946" y="11004573"/>
            <a:ext cx="4543104" cy="90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570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Description of Iridium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9375530" cy="91879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Constellation of 66 satellites Iridium NEXT (6 orbits) </a:t>
            </a:r>
          </a:p>
          <a:p>
            <a:r>
              <a:rPr lang="en-GB" dirty="0"/>
              <a:t>Low-Earth Orbit (LEO)</a:t>
            </a:r>
            <a:br>
              <a:rPr lang="en-GB" dirty="0"/>
            </a:br>
            <a:r>
              <a:rPr lang="en-GB" dirty="0"/>
              <a:t>~780 kilometres (485 miles) above the Earth</a:t>
            </a:r>
          </a:p>
          <a:p>
            <a:r>
              <a:rPr lang="en-GB" dirty="0"/>
              <a:t>Speed: ~27000 km/h (7500 m/s)</a:t>
            </a:r>
          </a:p>
          <a:p>
            <a:r>
              <a:rPr lang="en-GB" dirty="0"/>
              <a:t>L-band (1.6 GHz) frequencies for the end users,</a:t>
            </a:r>
            <a:br>
              <a:rPr lang="en-GB" dirty="0"/>
            </a:br>
            <a:r>
              <a:rPr lang="en-GB" dirty="0"/>
              <a:t>K/Ka-band (19/29 GHz) for gateway communication,</a:t>
            </a:r>
            <a:br>
              <a:rPr lang="en-GB" dirty="0"/>
            </a:br>
            <a:r>
              <a:rPr lang="en-GB" dirty="0"/>
              <a:t>K-band (23 GHz) for the inter-satellite links </a:t>
            </a:r>
          </a:p>
          <a:p>
            <a:r>
              <a:rPr lang="en-US" dirty="0">
                <a:solidFill>
                  <a:srgbClr val="3C4043"/>
                </a:solidFill>
              </a:rPr>
              <a:t>Good coverage in the remote high-latitude regions</a:t>
            </a:r>
          </a:p>
          <a:p>
            <a:r>
              <a:rPr lang="en-US" dirty="0">
                <a:solidFill>
                  <a:srgbClr val="3C4043"/>
                </a:solidFill>
              </a:rPr>
              <a:t>Each satellites is cross-linked to four others</a:t>
            </a:r>
          </a:p>
          <a:p>
            <a:r>
              <a:rPr lang="en-US" dirty="0">
                <a:solidFill>
                  <a:srgbClr val="3C4043"/>
                </a:solidFill>
              </a:rPr>
              <a:t>Together, the satellites create a global mesh of coverage over the Earth</a:t>
            </a:r>
          </a:p>
          <a:p>
            <a:r>
              <a:rPr lang="en-US" dirty="0">
                <a:solidFill>
                  <a:srgbClr val="3C4043"/>
                </a:solidFill>
              </a:rPr>
              <a:t>Cross-links provide network optimization and redundancy (data could be rerouted)</a:t>
            </a:r>
          </a:p>
          <a:p>
            <a:r>
              <a:rPr lang="en-US" dirty="0">
                <a:solidFill>
                  <a:srgbClr val="3C4043"/>
                </a:solidFill>
              </a:rPr>
              <a:t>Redundant monitoring centers:</a:t>
            </a:r>
            <a:br>
              <a:rPr lang="en-US" dirty="0">
                <a:solidFill>
                  <a:srgbClr val="3C4043"/>
                </a:solidFill>
              </a:rPr>
            </a:br>
            <a:r>
              <a:rPr lang="en-US" dirty="0">
                <a:solidFill>
                  <a:srgbClr val="3C4043"/>
                </a:solidFill>
              </a:rPr>
              <a:t>- Network Operations Center (NOC)</a:t>
            </a:r>
            <a:br>
              <a:rPr lang="en-US" dirty="0">
                <a:solidFill>
                  <a:srgbClr val="3C4043"/>
                </a:solidFill>
              </a:rPr>
            </a:br>
            <a:r>
              <a:rPr lang="en-US" dirty="0">
                <a:solidFill>
                  <a:srgbClr val="3C4043"/>
                </a:solidFill>
              </a:rPr>
              <a:t>Tempe, Arizona, USA</a:t>
            </a:r>
            <a:br>
              <a:rPr lang="en-US" dirty="0">
                <a:solidFill>
                  <a:srgbClr val="3C4043"/>
                </a:solidFill>
              </a:rPr>
            </a:br>
            <a:r>
              <a:rPr lang="en-US" dirty="0">
                <a:solidFill>
                  <a:srgbClr val="3C4043"/>
                </a:solidFill>
              </a:rPr>
              <a:t>- </a:t>
            </a:r>
            <a:r>
              <a:rPr lang="en-US" dirty="0"/>
              <a:t>Emergency</a:t>
            </a:r>
            <a:r>
              <a:rPr lang="pl-PL" dirty="0"/>
              <a:t> Network Operations Center (ENOC) </a:t>
            </a:r>
            <a:r>
              <a:rPr lang="en-US" dirty="0">
                <a:solidFill>
                  <a:srgbClr val="3C4043"/>
                </a:solidFill>
              </a:rPr>
              <a:t>Leesburg, Virginia, USA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Satellites constellation of Iridium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6C422A5-9318-2CEF-2B1D-E256A897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620" y="5852220"/>
            <a:ext cx="11521997" cy="64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F86E9EF3-79D8-DE78-3B3E-789DC7A13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848" y="1097394"/>
            <a:ext cx="14621567" cy="688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8FD16293-1653-0EE7-AD98-D0C42DFC7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0263" y="4261842"/>
            <a:ext cx="5770562" cy="685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1DF4CE2-80BC-DFEC-988F-5F8D86EAEF70}"/>
              </a:ext>
            </a:extLst>
          </p:cNvPr>
          <p:cNvSpPr txBox="1"/>
          <p:nvPr/>
        </p:nvSpPr>
        <p:spPr>
          <a:xfrm>
            <a:off x="11089125" y="2861634"/>
            <a:ext cx="6709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Orbit period: 100.13 minutes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Transmitter power: 1400W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Bandwidth: 10.5 MHz</a:t>
            </a:r>
            <a:br>
              <a:rPr lang="en-US" sz="2800" dirty="0"/>
            </a:br>
            <a:r>
              <a:rPr lang="en-US" sz="2800" dirty="0"/>
              <a:t>41.67 kHz per channel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Number of Channels: 240</a:t>
            </a:r>
            <a:br>
              <a:rPr lang="en-US" sz="2800" dirty="0"/>
            </a:br>
            <a:r>
              <a:rPr lang="en-US" sz="2800" dirty="0"/>
              <a:t>(20 per cell)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C2C7492-F043-C0AE-9C60-EA4CAF501190}"/>
              </a:ext>
            </a:extLst>
          </p:cNvPr>
          <p:cNvSpPr txBox="1"/>
          <p:nvPr/>
        </p:nvSpPr>
        <p:spPr>
          <a:xfrm>
            <a:off x="10900610" y="12345519"/>
            <a:ext cx="12630381" cy="1077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effectLst/>
              </a:rPr>
              <a:t>Band Center Frequency: 1616 + 0.021875(2n − 1) MHz where (n = 1, ..., 240) </a:t>
            </a:r>
            <a:endParaRPr lang="en-US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523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Description of Iridium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10930026" cy="9187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US" dirty="0"/>
              <a:t>Iridium has multiple Gateway Earth Stations (GES), located around the world where terrestrial base-stations are situated </a:t>
            </a:r>
          </a:p>
          <a:p>
            <a:r>
              <a:rPr lang="en-US" dirty="0"/>
              <a:t>These gateways act as the interface between the satellite network and the public switched telephone network (PSTN) and the global Internet network.</a:t>
            </a:r>
          </a:p>
          <a:p>
            <a:r>
              <a:rPr lang="en-US" dirty="0"/>
              <a:t>The primary location of the Iridium gateways are:</a:t>
            </a:r>
            <a:br>
              <a:rPr lang="en-US" dirty="0"/>
            </a:br>
            <a:r>
              <a:rPr lang="en-US" dirty="0"/>
              <a:t>- </a:t>
            </a:r>
            <a:r>
              <a:rPr lang="en-US" b="1" dirty="0"/>
              <a:t>Tempe, Arizona, USA </a:t>
            </a:r>
            <a:r>
              <a:rPr lang="en-US" dirty="0"/>
              <a:t>- This is the primary gateway for the Iridium network, managed by Iridium Communications Inc.</a:t>
            </a:r>
            <a:br>
              <a:rPr lang="en-US" dirty="0"/>
            </a:br>
            <a:r>
              <a:rPr lang="en-US" dirty="0"/>
              <a:t>- </a:t>
            </a:r>
            <a:r>
              <a:rPr lang="en-US" b="1" dirty="0"/>
              <a:t>Fairbanks, Alaska, USA </a:t>
            </a:r>
            <a:r>
              <a:rPr lang="en-US" dirty="0"/>
              <a:t>- This gateway supports communications in the polar regions and is operated in collaboration with the University of Alaska Fairbanks.</a:t>
            </a:r>
            <a:br>
              <a:rPr lang="en-US" dirty="0"/>
            </a:br>
            <a:r>
              <a:rPr lang="en-US" dirty="0"/>
              <a:t>- </a:t>
            </a:r>
            <a:r>
              <a:rPr lang="en-US" b="1" dirty="0"/>
              <a:t>Svalbard, Norway </a:t>
            </a:r>
            <a:r>
              <a:rPr lang="en-US" dirty="0"/>
              <a:t>- Located in the Arctic region, this gateway ensures connectivity in the high northern latitudes.</a:t>
            </a:r>
            <a:br>
              <a:rPr lang="en-US" dirty="0"/>
            </a:br>
            <a:r>
              <a:rPr lang="en-US" dirty="0"/>
              <a:t>- </a:t>
            </a:r>
            <a:r>
              <a:rPr lang="en-US" b="1" dirty="0"/>
              <a:t>Beijing, China </a:t>
            </a:r>
            <a:r>
              <a:rPr lang="en-US" dirty="0"/>
              <a:t>- Operated by China Telecommunications Corporation, it serves the Asia-Pacific region.</a:t>
            </a:r>
            <a:br>
              <a:rPr lang="en-US" dirty="0"/>
            </a:br>
            <a:r>
              <a:rPr lang="en-US" dirty="0"/>
              <a:t>- </a:t>
            </a:r>
            <a:r>
              <a:rPr lang="en-US" b="1" dirty="0"/>
              <a:t>Punta Arenas, Chile</a:t>
            </a:r>
          </a:p>
          <a:p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Terrestrial base-stations of Iridium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6F5F983E-5F95-1FDB-CF82-A0BDA1476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12" y="3783806"/>
            <a:ext cx="10922000" cy="614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Company | Iridium Satellite Communications">
            <a:extLst>
              <a:ext uri="{FF2B5EF4-FFF2-40B4-BE49-F238E27FC236}">
                <a16:creationId xmlns:a16="http://schemas.microsoft.com/office/drawing/2014/main" id="{8E856AD5-76DE-967A-9439-AAEE7B260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124" y="6857206"/>
            <a:ext cx="5461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>
            <a:extLst>
              <a:ext uri="{FF2B5EF4-FFF2-40B4-BE49-F238E27FC236}">
                <a16:creationId xmlns:a16="http://schemas.microsoft.com/office/drawing/2014/main" id="{89BF7CBF-21C6-3138-8003-7BA1F656C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557" y="6870119"/>
            <a:ext cx="13285382" cy="848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00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Description of Iridium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6" y="3091543"/>
            <a:ext cx="9375530" cy="91879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Iridium 9603N parameters</a:t>
            </a:r>
          </a:p>
          <a:p>
            <a:r>
              <a:rPr lang="en-GB" dirty="0"/>
              <a:t>Iridium Short Burst Data (SBD)</a:t>
            </a:r>
          </a:p>
          <a:p>
            <a:r>
              <a:rPr lang="en-GB" dirty="0"/>
              <a:t>AT commands-based control</a:t>
            </a:r>
          </a:p>
          <a:p>
            <a:r>
              <a:rPr lang="en-GB" dirty="0"/>
              <a:t>3-wire UART communication (TX/RX/GND)</a:t>
            </a:r>
          </a:p>
          <a:p>
            <a:r>
              <a:rPr lang="en-GB" dirty="0"/>
              <a:t>Low weight: 36 grams including antenna</a:t>
            </a:r>
          </a:p>
          <a:p>
            <a:r>
              <a:rPr lang="en-GB" dirty="0"/>
              <a:t>Small form factor</a:t>
            </a:r>
            <a:br>
              <a:rPr lang="en-GB" dirty="0"/>
            </a:br>
            <a:r>
              <a:rPr lang="en-GB" dirty="0"/>
              <a:t>45.0 x 45.0 x 15.0m</a:t>
            </a:r>
          </a:p>
          <a:p>
            <a:r>
              <a:rPr lang="en-GB" dirty="0"/>
              <a:t>Low-power consumption</a:t>
            </a:r>
            <a:br>
              <a:rPr lang="en-GB" dirty="0"/>
            </a:br>
            <a:r>
              <a:rPr lang="en-GB" dirty="0"/>
              <a:t>100mA – 450mA, integrated supercapacitor</a:t>
            </a:r>
          </a:p>
          <a:p>
            <a:r>
              <a:rPr lang="en-GB" dirty="0"/>
              <a:t>Voltage required:</a:t>
            </a:r>
            <a:br>
              <a:rPr lang="en-GB" dirty="0"/>
            </a:br>
            <a:r>
              <a:rPr lang="en-GB" dirty="0"/>
              <a:t>3.4-5.4V</a:t>
            </a:r>
          </a:p>
          <a:p>
            <a:r>
              <a:rPr lang="en-GB" dirty="0"/>
              <a:t>Frequency range: 1616 MHz to 1626.5 MHz</a:t>
            </a:r>
          </a:p>
          <a:p>
            <a:r>
              <a:rPr lang="en-GB" dirty="0"/>
              <a:t>Hight temperature range and humidity:</a:t>
            </a:r>
            <a:br>
              <a:rPr lang="en-GB" dirty="0"/>
            </a:br>
            <a:r>
              <a:rPr lang="en-GB" dirty="0"/>
              <a:t>-45 to 85 degrees C, ≤ 75% relative humidity</a:t>
            </a:r>
          </a:p>
          <a:p>
            <a:r>
              <a:rPr lang="en-GB" dirty="0"/>
              <a:t>No SIM card</a:t>
            </a:r>
          </a:p>
          <a:p>
            <a:r>
              <a:rPr lang="en-US" i="0" dirty="0">
                <a:solidFill>
                  <a:srgbClr val="323552"/>
                </a:solidFill>
                <a:effectLst/>
              </a:rPr>
              <a:t>Price</a:t>
            </a:r>
            <a:r>
              <a:rPr lang="en-US" dirty="0">
                <a:solidFill>
                  <a:srgbClr val="323552"/>
                </a:solidFill>
              </a:rPr>
              <a:t>: ~300 USD</a:t>
            </a:r>
            <a:endParaRPr lang="en-US" i="0" dirty="0">
              <a:solidFill>
                <a:srgbClr val="323552"/>
              </a:solidFill>
              <a:effectLst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Terminal and modems based on 9602N/9603N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6DC5D02-A463-BF9C-D172-23DD9A3C7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7863" y="3086685"/>
            <a:ext cx="6697895" cy="507416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F68865E-D452-3700-3E0D-680E6FDC2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5574" y="3277005"/>
            <a:ext cx="4183899" cy="515390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6DC6E54-4961-BACF-5E4E-D0023C6DE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8624" y="8391994"/>
            <a:ext cx="5257800" cy="4064000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B4A5CF5-B001-45CD-D132-1BAB235AA8DB}"/>
              </a:ext>
            </a:extLst>
          </p:cNvPr>
          <p:cNvSpPr txBox="1"/>
          <p:nvPr/>
        </p:nvSpPr>
        <p:spPr>
          <a:xfrm>
            <a:off x="13343471" y="12132892"/>
            <a:ext cx="3489158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dirty="0"/>
              <a:t>Iridium 9602N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F63CC28-BD66-EBB5-8664-E84134AA4FDC}"/>
              </a:ext>
            </a:extLst>
          </p:cNvPr>
          <p:cNvSpPr txBox="1"/>
          <p:nvPr/>
        </p:nvSpPr>
        <p:spPr>
          <a:xfrm>
            <a:off x="11122365" y="2763584"/>
            <a:ext cx="3489158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dirty="0"/>
              <a:t>Iridium 9603N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5671702-8D49-6ED2-D33A-35B784555BB1}"/>
              </a:ext>
            </a:extLst>
          </p:cNvPr>
          <p:cNvSpPr txBox="1"/>
          <p:nvPr/>
        </p:nvSpPr>
        <p:spPr>
          <a:xfrm>
            <a:off x="17273422" y="2538532"/>
            <a:ext cx="4106778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dirty="0"/>
              <a:t>RockBLOCK 9603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5EF40E4D-361A-1DA5-4453-5A03979CB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4068" y="8160848"/>
            <a:ext cx="4889327" cy="4063992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F86F3EE-2413-738A-AE09-4784EAA92CE2}"/>
              </a:ext>
            </a:extLst>
          </p:cNvPr>
          <p:cNvSpPr txBox="1"/>
          <p:nvPr/>
        </p:nvSpPr>
        <p:spPr>
          <a:xfrm>
            <a:off x="18263821" y="12260526"/>
            <a:ext cx="4411937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dirty="0"/>
              <a:t>RockBLOCK 9602</a:t>
            </a:r>
          </a:p>
        </p:txBody>
      </p:sp>
    </p:spTree>
    <p:extLst>
      <p:ext uri="{BB962C8B-B14F-4D97-AF65-F5344CB8AC3E}">
        <p14:creationId xmlns:p14="http://schemas.microsoft.com/office/powerpoint/2010/main" val="543641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Iridium Short Burst Data (SBD)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60385" y="3091543"/>
            <a:ext cx="10493465" cy="76145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/>
          </a:p>
          <a:p>
            <a:r>
              <a:rPr lang="en-US" sz="2800" b="0" i="0" u="none" strike="noStrike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SBD (Short Burst Data) is a messaging system with limited bandwidth, allowing for the transmission of packets up to </a:t>
            </a:r>
            <a:r>
              <a:rPr lang="en-US" sz="2800" b="1" i="0" u="none" strike="noStrike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340 bytes </a:t>
            </a:r>
            <a:r>
              <a:rPr lang="en-US" sz="2800" b="0" i="0" u="none" strike="noStrike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in size, while receiving packets of </a:t>
            </a:r>
            <a:r>
              <a:rPr lang="en-US" sz="2800" b="1" i="0" u="none" strike="noStrike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270 bytes.</a:t>
            </a:r>
          </a:p>
          <a:p>
            <a:r>
              <a:rPr lang="en-US" sz="2800" b="0" i="0" u="none" strike="noStrike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The modem uses a technique called “burst” transmission, which allows it to send data in short, quick bursts. This helps to conserve power and improve battery life.</a:t>
            </a:r>
          </a:p>
          <a:p>
            <a:r>
              <a:rPr lang="en-US" sz="2800" dirty="0">
                <a:solidFill>
                  <a:schemeClr val="tx2"/>
                </a:solidFill>
              </a:rPr>
              <a:t>Typically, a successful SBD transmission has an average current consumption of between 45 and 50 milliamps (averaged over a 60 second period).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Enabling Efficient and Reliable Packet-Based Data Communications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9B98B2-7038-F404-4231-F3A7DA6D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498" y="3548658"/>
            <a:ext cx="884675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4789B44-8899-5BB4-E0FD-6A48169A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983" y="974232"/>
            <a:ext cx="3170340" cy="240075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6C243D2-0C36-E768-D4A5-D1BB5B0FE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635" y="9353035"/>
            <a:ext cx="12901192" cy="2726050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BA74399-63EA-3EC6-B638-2675C4AC4C36}"/>
              </a:ext>
            </a:extLst>
          </p:cNvPr>
          <p:cNvSpPr txBox="1">
            <a:spLocks/>
          </p:cNvSpPr>
          <p:nvPr/>
        </p:nvSpPr>
        <p:spPr>
          <a:xfrm>
            <a:off x="12626976" y="3096986"/>
            <a:ext cx="10493464" cy="7614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800" dirty="0"/>
          </a:p>
          <a:p>
            <a:r>
              <a:rPr lang="en-US" sz="2800" dirty="0">
                <a:solidFill>
                  <a:schemeClr val="tx2"/>
                </a:solidFill>
              </a:rPr>
              <a:t>In optimal conditions, with an unobstructed view of the sky, SBD allows for approximately one send/receive operation every 10 seconds.</a:t>
            </a:r>
          </a:p>
          <a:p>
            <a:r>
              <a:rPr lang="en-US" sz="2800" dirty="0">
                <a:solidFill>
                  <a:schemeClr val="tx2"/>
                </a:solidFill>
              </a:rPr>
              <a:t>The latency from the gateway is less than 1 second.</a:t>
            </a:r>
          </a:p>
          <a:p>
            <a:r>
              <a:rPr lang="en-US" sz="2800" b="1" dirty="0"/>
              <a:t>SBD</a:t>
            </a:r>
            <a:r>
              <a:rPr lang="en-US" sz="2800" dirty="0"/>
              <a:t> may not be suitable for scenarios where very low latency is crucial or when the data to be transmitted exceeds a few thousand bytes.</a:t>
            </a:r>
          </a:p>
          <a:p>
            <a:r>
              <a:rPr lang="en-US" sz="2800" dirty="0"/>
              <a:t>Binary protocols like </a:t>
            </a:r>
            <a:r>
              <a:rPr lang="en-US" sz="2800" b="1" dirty="0"/>
              <a:t>MAVLink can reduce data transfer </a:t>
            </a:r>
            <a:r>
              <a:rPr lang="en-US" sz="2800" dirty="0"/>
              <a:t>requirements. Message sizes should be minimized to </a:t>
            </a:r>
            <a:r>
              <a:rPr lang="en-US" sz="2800" b="1" dirty="0"/>
              <a:t>50 bytes or less</a:t>
            </a:r>
            <a:r>
              <a:rPr lang="en-US" sz="2800" dirty="0"/>
              <a:t> to minimize additional costs. </a:t>
            </a:r>
          </a:p>
          <a:p>
            <a:endParaRPr lang="en-GB" sz="28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FD2CDA18-1E41-15C1-5A6B-BA93F2403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497" y="8273081"/>
            <a:ext cx="7772400" cy="400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6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369544-E164-65AA-7A8A-6C23710B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scenario and results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0F70C7-6922-2259-A36A-F9F0E6DAA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Direct connection with PC (Linux, macOS)</a:t>
            </a:r>
            <a:br>
              <a:rPr lang="en-US" dirty="0"/>
            </a:br>
            <a:r>
              <a:rPr lang="en-US" dirty="0"/>
              <a:t>- AT commands test,</a:t>
            </a:r>
            <a:br>
              <a:rPr lang="en-US" dirty="0"/>
            </a:br>
            <a:r>
              <a:rPr lang="en-US" dirty="0"/>
              <a:t>- power consumption tests, latency tests,</a:t>
            </a:r>
            <a:br>
              <a:rPr lang="en-US" dirty="0"/>
            </a:br>
            <a:r>
              <a:rPr lang="en-US" dirty="0"/>
              <a:t>- Python scripts development.</a:t>
            </a:r>
          </a:p>
          <a:p>
            <a:r>
              <a:rPr lang="en-US" b="1" dirty="0"/>
              <a:t>Integration with the compute module</a:t>
            </a:r>
            <a:br>
              <a:rPr lang="en-US" b="1" dirty="0"/>
            </a:br>
            <a:r>
              <a:rPr lang="en-US" b="1" dirty="0"/>
              <a:t>Jetson Orin Nano (Linux):</a:t>
            </a:r>
            <a:br>
              <a:rPr lang="en-US" dirty="0"/>
            </a:br>
            <a:r>
              <a:rPr lang="en-US" dirty="0"/>
              <a:t>- Python scripts tests,</a:t>
            </a:r>
            <a:br>
              <a:rPr lang="en-US" dirty="0"/>
            </a:br>
            <a:r>
              <a:rPr lang="en-US" dirty="0"/>
              <a:t>- Example sensor data generation.</a:t>
            </a:r>
          </a:p>
          <a:p>
            <a:r>
              <a:rPr lang="en-US" b="1" dirty="0"/>
              <a:t>Integration with PixHawk autopilot:</a:t>
            </a:r>
            <a:br>
              <a:rPr lang="en-US" dirty="0"/>
            </a:br>
            <a:r>
              <a:rPr lang="en-US" dirty="0"/>
              <a:t>- Autopilot configuration,</a:t>
            </a:r>
            <a:br>
              <a:rPr lang="en-US" dirty="0"/>
            </a:br>
            <a:r>
              <a:rPr lang="en-US" dirty="0"/>
              <a:t>- LUA scripts development and test,</a:t>
            </a:r>
            <a:br>
              <a:rPr lang="en-US" dirty="0"/>
            </a:br>
            <a:r>
              <a:rPr lang="en-US" dirty="0"/>
              <a:t>- Real data test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0A384D5-13A8-BC0E-F0F3-73655C613F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Test scenarios: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7688B61-AF98-B4BC-9DEC-8AC8F1930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850" y="2630802"/>
            <a:ext cx="24380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pic>
        <p:nvPicPr>
          <p:cNvPr id="16385" name="Picture 1">
            <a:extLst>
              <a:ext uri="{FF2B5EF4-FFF2-40B4-BE49-F238E27FC236}">
                <a16:creationId xmlns:a16="http://schemas.microsoft.com/office/drawing/2014/main" id="{6C5B21F3-DF33-AD20-263D-AEFF50DF3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472" y="3310456"/>
            <a:ext cx="6954252" cy="315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 descr="Obraz zawierający elektronika, Komponent elektroniczny, Element obwodu, Pasywny element obwodu&#10;&#10;Opis wygenerowany automatycznie">
            <a:extLst>
              <a:ext uri="{FF2B5EF4-FFF2-40B4-BE49-F238E27FC236}">
                <a16:creationId xmlns:a16="http://schemas.microsoft.com/office/drawing/2014/main" id="{008F000D-CCAD-2825-B475-65F9B737910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7476" y="2950046"/>
            <a:ext cx="6485890" cy="4953222"/>
          </a:xfrm>
          <a:prstGeom prst="rect">
            <a:avLst/>
          </a:prstGeom>
        </p:spPr>
      </p:pic>
      <p:pic>
        <p:nvPicPr>
          <p:cNvPr id="8" name="Obraz 7" descr="Obraz zawierający elektronika, Komponent elektroniczny, Element obwodu, Inżynieria elektroniczna&#10;&#10;Opis wygenerowany automatycznie">
            <a:extLst>
              <a:ext uri="{FF2B5EF4-FFF2-40B4-BE49-F238E27FC236}">
                <a16:creationId xmlns:a16="http://schemas.microsoft.com/office/drawing/2014/main" id="{B30E6DD9-9289-C75D-55DA-16E80E838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7476" y="8240758"/>
            <a:ext cx="7475403" cy="4376261"/>
          </a:xfrm>
          <a:prstGeom prst="rect">
            <a:avLst/>
          </a:prstGeom>
        </p:spPr>
      </p:pic>
      <p:pic>
        <p:nvPicPr>
          <p:cNvPr id="9" name="Obraz 8" descr="Obraz zawierający elektronika, Inżynieria elektroniczna, Element obwodu, Komponent elektroniczny&#10;&#10;Opis wygenerowany automatycznie">
            <a:extLst>
              <a:ext uri="{FF2B5EF4-FFF2-40B4-BE49-F238E27FC236}">
                <a16:creationId xmlns:a16="http://schemas.microsoft.com/office/drawing/2014/main" id="{200A8197-92C4-889B-6656-44145A763D0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6136" y="6687873"/>
            <a:ext cx="7875588" cy="504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36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ECF10-C6C5-CC8A-DD8A-2A0BF23B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consumption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4E185FA-E17B-FD3B-409E-B7630FAB7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RockBLOCK 9603N power consumptions measurements results</a:t>
            </a:r>
          </a:p>
        </p:txBody>
      </p:sp>
      <p:pic>
        <p:nvPicPr>
          <p:cNvPr id="5" name="Symbol zastępczy zawartości 4" descr="Obraz zawierający tekst, Wykres, linia, zrzut ekranu&#10;&#10;Opis wygenerowany automatycznie">
            <a:extLst>
              <a:ext uri="{FF2B5EF4-FFF2-40B4-BE49-F238E27FC236}">
                <a16:creationId xmlns:a16="http://schemas.microsoft.com/office/drawing/2014/main" id="{8172B914-085C-38F4-CF80-38A839807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873" y="3164599"/>
            <a:ext cx="7502260" cy="5626695"/>
          </a:xfrm>
          <a:prstGeom prst="rect">
            <a:avLst/>
          </a:prstGeom>
        </p:spPr>
      </p:pic>
      <p:pic>
        <p:nvPicPr>
          <p:cNvPr id="7" name="Obraz 6" descr="Obraz zawierający tekst, Wykres, zrzut ekranu, linia&#10;&#10;Opis wygenerowany automatycznie">
            <a:extLst>
              <a:ext uri="{FF2B5EF4-FFF2-40B4-BE49-F238E27FC236}">
                <a16:creationId xmlns:a16="http://schemas.microsoft.com/office/drawing/2014/main" id="{525189DB-2B76-C19D-B658-7AC68091D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6393" y="2861634"/>
            <a:ext cx="8178667" cy="6134000"/>
          </a:xfrm>
          <a:prstGeom prst="rect">
            <a:avLst/>
          </a:prstGeom>
        </p:spPr>
      </p:pic>
      <p:pic>
        <p:nvPicPr>
          <p:cNvPr id="8" name="Obraz 7" descr="Obraz zawierający Wykres, linia, diagram, tekst&#10;&#10;Opis wygenerowany automatycznie">
            <a:extLst>
              <a:ext uri="{FF2B5EF4-FFF2-40B4-BE49-F238E27FC236}">
                <a16:creationId xmlns:a16="http://schemas.microsoft.com/office/drawing/2014/main" id="{023A87CE-1D2A-042C-FEB6-4FF11D4FB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4133" y="3164598"/>
            <a:ext cx="7502260" cy="5626695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4ACF4FB-0691-14EB-4AA4-1748DA97DC0D}"/>
              </a:ext>
            </a:extLst>
          </p:cNvPr>
          <p:cNvSpPr txBox="1"/>
          <p:nvPr/>
        </p:nvSpPr>
        <p:spPr>
          <a:xfrm>
            <a:off x="1259561" y="8995634"/>
            <a:ext cx="21861703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power consumption measurements were conducted at a frequency of 100Hz, utilizing an </a:t>
            </a:r>
            <a:r>
              <a:rPr lang="en-US" b="1" dirty="0"/>
              <a:t>INA219</a:t>
            </a:r>
            <a:r>
              <a:rPr lang="en-US" dirty="0"/>
              <a:t> sensor in conjunction with an ESP32 module. The </a:t>
            </a:r>
            <a:r>
              <a:rPr lang="en-US" b="1" dirty="0"/>
              <a:t>INA219</a:t>
            </a:r>
            <a:r>
              <a:rPr lang="en-US" dirty="0"/>
              <a:t> sensor is renowned for its high accuracy in measuring both current and voltage, making it ideal for monitoring power consumption.</a:t>
            </a:r>
          </a:p>
          <a:p>
            <a:endParaRPr lang="en-US" dirty="0"/>
          </a:p>
          <a:p>
            <a:r>
              <a:rPr lang="en-US" dirty="0"/>
              <a:t>The average measured power consumption was 0.25 W. The peak power consumption of 2.5 W was observed only for a few seconds due to the super capacitor charging.</a:t>
            </a:r>
          </a:p>
        </p:txBody>
      </p:sp>
    </p:spTree>
    <p:extLst>
      <p:ext uri="{BB962C8B-B14F-4D97-AF65-F5344CB8AC3E}">
        <p14:creationId xmlns:p14="http://schemas.microsoft.com/office/powerpoint/2010/main" val="4047989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ECF10-C6C5-CC8A-DD8A-2A0BF23B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</p:spPr>
        <p:txBody>
          <a:bodyPr/>
          <a:lstStyle/>
          <a:p>
            <a:r>
              <a:rPr lang="en-US" dirty="0"/>
              <a:t>Basics of communication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4E185FA-E17B-FD3B-409E-B7630FAB7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Sending and receiving messages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4ACF4FB-0691-14EB-4AA4-1748DA97DC0D}"/>
              </a:ext>
            </a:extLst>
          </p:cNvPr>
          <p:cNvSpPr txBox="1"/>
          <p:nvPr/>
        </p:nvSpPr>
        <p:spPr>
          <a:xfrm>
            <a:off x="1259560" y="3548657"/>
            <a:ext cx="11837008" cy="5631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The device can prepare messages up to </a:t>
            </a:r>
            <a:r>
              <a:rPr lang="en-US" b="1" dirty="0"/>
              <a:t>340 bytes </a:t>
            </a:r>
            <a:r>
              <a:rPr lang="en-US" dirty="0"/>
              <a:t>in size. The message can be received as an </a:t>
            </a:r>
            <a:r>
              <a:rPr lang="en-US" b="1" dirty="0"/>
              <a:t>email</a:t>
            </a:r>
            <a:r>
              <a:rPr lang="en-US" dirty="0"/>
              <a:t> or consumed by a </a:t>
            </a:r>
            <a:r>
              <a:rPr lang="en-US" b="1" dirty="0"/>
              <a:t>REST service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Each received message from the device is marked with the </a:t>
            </a:r>
            <a:r>
              <a:rPr lang="en-US" b="1" dirty="0"/>
              <a:t>transmission time </a:t>
            </a:r>
            <a:r>
              <a:rPr lang="en-US" dirty="0"/>
              <a:t>to the Iridium network and the </a:t>
            </a:r>
            <a:r>
              <a:rPr lang="en-US" b="1" dirty="0"/>
              <a:t>estimated position </a:t>
            </a:r>
            <a:r>
              <a:rPr lang="en-US" dirty="0"/>
              <a:t>of the transmitter.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Position accuracy ranges from </a:t>
            </a:r>
            <a:r>
              <a:rPr lang="en-US" b="1" dirty="0"/>
              <a:t>several hundred meters </a:t>
            </a:r>
            <a:r>
              <a:rPr lang="en-US" dirty="0"/>
              <a:t>to </a:t>
            </a:r>
            <a:r>
              <a:rPr lang="en-US" b="1" dirty="0"/>
              <a:t>several kilometers</a:t>
            </a:r>
            <a:r>
              <a:rPr lang="en-US" dirty="0"/>
              <a:t>.</a:t>
            </a:r>
          </a:p>
        </p:txBody>
      </p:sp>
      <p:pic>
        <p:nvPicPr>
          <p:cNvPr id="10" name="Obraz 9" descr="Obraz zawierający tekst, zrzut ekranu, oprogramowanie, diagram&#10;&#10;Opis wygenerowany automatycznie">
            <a:extLst>
              <a:ext uri="{FF2B5EF4-FFF2-40B4-BE49-F238E27FC236}">
                <a16:creationId xmlns:a16="http://schemas.microsoft.com/office/drawing/2014/main" id="{1BB7EEDA-E8B7-A995-C8A9-9930D4F3E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4375" y="497541"/>
            <a:ext cx="8714554" cy="12119478"/>
          </a:xfrm>
          <a:prstGeom prst="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60FFF9C8-4D7E-655A-FC99-9024ECD49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329455"/>
              </p:ext>
            </p:extLst>
          </p:nvPr>
        </p:nvGraphicFramePr>
        <p:xfrm>
          <a:off x="1259560" y="9635876"/>
          <a:ext cx="12397446" cy="2670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6663">
                  <a:extLst>
                    <a:ext uri="{9D8B030D-6E8A-4147-A177-3AD203B41FA5}">
                      <a16:colId xmlns:a16="http://schemas.microsoft.com/office/drawing/2014/main" val="1143175293"/>
                    </a:ext>
                  </a:extLst>
                </a:gridCol>
                <a:gridCol w="10330783">
                  <a:extLst>
                    <a:ext uri="{9D8B030D-6E8A-4147-A177-3AD203B41FA5}">
                      <a16:colId xmlns:a16="http://schemas.microsoft.com/office/drawing/2014/main" val="762196480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>
                          <a:effectLst/>
                        </a:rPr>
                        <a:t>Subject</a:t>
                      </a:r>
                      <a:endParaRPr lang="en-US" sz="2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>
                          <a:effectLst/>
                        </a:rPr>
                        <a:t>'Message 1 from RockBLOCK 300434067541710</a:t>
                      </a:r>
                      <a:endParaRPr lang="en-US" sz="2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91728038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>
                          <a:effectLst/>
                        </a:rPr>
                        <a:t>Body</a:t>
                      </a:r>
                      <a:endParaRPr lang="en-US" sz="2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>
                          <a:effectLst/>
                        </a:rPr>
                        <a:t>IMEI: 300434067541710 MOMSN: 1 Transmit Time: 24-05-20 14:59:15 UTC Iridium Latitude: 50.19761 Iridium Longitude: 18.67658 Iridium CEP: 3 km Data: 01020304050607080900102 --</a:t>
                      </a:r>
                      <a:endParaRPr lang="en-US" sz="2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4239227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>
                          <a:effectLst/>
                        </a:rPr>
                        <a:t>Attachment</a:t>
                      </a:r>
                      <a:endParaRPr lang="en-US" sz="2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noProof="0" dirty="0">
                          <a:effectLst/>
                        </a:rPr>
                        <a:t>300434067541710-1.bin (11 bytes)</a:t>
                      </a:r>
                      <a:endParaRPr lang="en-US" sz="28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28727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69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ECF10-C6C5-CC8A-DD8A-2A0BF23B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</p:spPr>
        <p:txBody>
          <a:bodyPr/>
          <a:lstStyle/>
          <a:p>
            <a:r>
              <a:rPr lang="en-US" dirty="0"/>
              <a:t>Basics of communication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4E185FA-E17B-FD3B-409E-B7630FAB7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Sending MT messages using Rock7 API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4ACF4FB-0691-14EB-4AA4-1748DA97DC0D}"/>
              </a:ext>
            </a:extLst>
          </p:cNvPr>
          <p:cNvSpPr txBox="1"/>
          <p:nvPr/>
        </p:nvSpPr>
        <p:spPr>
          <a:xfrm>
            <a:off x="1259559" y="3548657"/>
            <a:ext cx="21275976" cy="8954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To send a message to the device, we could use the Rock7 API. An example request is as follows:</a:t>
            </a:r>
          </a:p>
          <a:p>
            <a:pPr algn="just"/>
            <a:endParaRPr lang="en-US" dirty="0"/>
          </a:p>
          <a:p>
            <a:pPr algn="just"/>
            <a:r>
              <a:rPr lang="en-US" sz="5400" dirty="0">
                <a:hlinkClick r:id="rId2"/>
              </a:rPr>
              <a:t>https://rockblock.rock7.com/rockblock/MT?imei=300434067541710&amp;username=user&amp;password=pass&amp;data=TEST&amp;flush=yes</a:t>
            </a:r>
            <a:endParaRPr lang="en-US" sz="5400" dirty="0"/>
          </a:p>
          <a:p>
            <a:pPr rtl="0"/>
            <a:endParaRPr lang="en-US" dirty="0"/>
          </a:p>
          <a:p>
            <a:r>
              <a:rPr lang="en-US" dirty="0"/>
              <a:t>In this request: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imei</a:t>
            </a:r>
            <a:r>
              <a:rPr lang="en-US" dirty="0"/>
              <a:t>: Specifies the IMEI of the device.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username</a:t>
            </a:r>
            <a:r>
              <a:rPr lang="en-US" dirty="0"/>
              <a:t> and </a:t>
            </a:r>
            <a:r>
              <a:rPr lang="en-US" b="1" dirty="0"/>
              <a:t>password</a:t>
            </a:r>
            <a:r>
              <a:rPr lang="en-US" dirty="0"/>
              <a:t>: Credentials for authentication.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data</a:t>
            </a:r>
            <a:r>
              <a:rPr lang="en-US" dirty="0"/>
              <a:t>: Contains the message content ("TEST" in this example).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messages could be sent directly form the webpage:</a:t>
            </a:r>
          </a:p>
          <a:p>
            <a:r>
              <a:rPr lang="en-US" dirty="0">
                <a:hlinkClick r:id="rId3"/>
              </a:rPr>
              <a:t>https://docs.rockblock.rock7.com/reference/testinput</a:t>
            </a:r>
            <a:endParaRPr lang="en-US" dirty="0"/>
          </a:p>
          <a:p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84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Autopilot integration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PixHawk integration</a:t>
            </a:r>
          </a:p>
        </p:txBody>
      </p:sp>
      <p:pic>
        <p:nvPicPr>
          <p:cNvPr id="20" name="Obraz 19" descr="Obraz zawierający tekst, komputer, computer, zrzut ekranu&#10;&#10;Opis wygenerowany automatycznie">
            <a:extLst>
              <a:ext uri="{FF2B5EF4-FFF2-40B4-BE49-F238E27FC236}">
                <a16:creationId xmlns:a16="http://schemas.microsoft.com/office/drawing/2014/main" id="{CB5C087E-44A7-7AE3-59AD-E9B901329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8016" y="896758"/>
            <a:ext cx="8832423" cy="11720261"/>
          </a:xfrm>
          <a:prstGeom prst="rect">
            <a:avLst/>
          </a:prstGeom>
        </p:spPr>
      </p:pic>
      <p:pic>
        <p:nvPicPr>
          <p:cNvPr id="6" name="Symbol zastępczy zawartości 5" descr="Obraz zawierający tekst, diagram, Równolegle, Prostokąt&#10;&#10;Opis wygenerowany automatycznie">
            <a:extLst>
              <a:ext uri="{FF2B5EF4-FFF2-40B4-BE49-F238E27FC236}">
                <a16:creationId xmlns:a16="http://schemas.microsoft.com/office/drawing/2014/main" id="{BEB9A123-A9E6-98F1-E5D1-293276B7B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560" y="3548657"/>
            <a:ext cx="10393627" cy="584238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DD7417F-9212-F4DB-C71C-A3B26BA30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1438" y="4391401"/>
            <a:ext cx="4597400" cy="36322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C081BE9-C1E8-BA5F-B5A1-6EA9F652B170}"/>
              </a:ext>
            </a:extLst>
          </p:cNvPr>
          <p:cNvSpPr txBox="1"/>
          <p:nvPr/>
        </p:nvSpPr>
        <p:spPr>
          <a:xfrm>
            <a:off x="1490718" y="9803243"/>
            <a:ext cx="12196916" cy="2307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</a:t>
            </a:r>
            <a:r>
              <a:rPr lang="en-US" b="1" dirty="0"/>
              <a:t>RockBLOCK</a:t>
            </a:r>
            <a:r>
              <a:rPr lang="en-US" dirty="0"/>
              <a:t> modem can be easily integrated with the PixHawk autopilot using only a 4-wire connection. It can be used with both </a:t>
            </a:r>
            <a:r>
              <a:rPr lang="en-US" b="1" dirty="0"/>
              <a:t>PX4</a:t>
            </a:r>
            <a:r>
              <a:rPr lang="en-US" dirty="0"/>
              <a:t> and </a:t>
            </a:r>
            <a:r>
              <a:rPr lang="en-US" b="1" dirty="0"/>
              <a:t>ArduPilot &gt;4.4 </a:t>
            </a:r>
            <a:r>
              <a:rPr lang="en-US" dirty="0"/>
              <a:t>software, but different configurations are needed.</a:t>
            </a:r>
          </a:p>
        </p:txBody>
      </p:sp>
    </p:spTree>
    <p:extLst>
      <p:ext uri="{BB962C8B-B14F-4D97-AF65-F5344CB8AC3E}">
        <p14:creationId xmlns:p14="http://schemas.microsoft.com/office/powerpoint/2010/main" val="100304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Autopilot integration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HIGH_LATENCY2 message structure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4789B44-8899-5BB4-E0FD-6A48169A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983" y="974232"/>
            <a:ext cx="3170340" cy="2400759"/>
          </a:xfrm>
          <a:prstGeom prst="rect">
            <a:avLst/>
          </a:prstGeom>
        </p:spPr>
      </p:pic>
      <p:graphicFrame>
        <p:nvGraphicFramePr>
          <p:cNvPr id="19" name="Symbol zastępczy zawartości 18">
            <a:extLst>
              <a:ext uri="{FF2B5EF4-FFF2-40B4-BE49-F238E27FC236}">
                <a16:creationId xmlns:a16="http://schemas.microsoft.com/office/drawing/2014/main" id="{53D19B39-3168-20C1-34E8-4D3D80D2B8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814812"/>
              </p:ext>
            </p:extLst>
          </p:nvPr>
        </p:nvGraphicFramePr>
        <p:xfrm>
          <a:off x="1264119" y="3194065"/>
          <a:ext cx="13586415" cy="9252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0754">
                  <a:extLst>
                    <a:ext uri="{9D8B030D-6E8A-4147-A177-3AD203B41FA5}">
                      <a16:colId xmlns:a16="http://schemas.microsoft.com/office/drawing/2014/main" val="4197824727"/>
                    </a:ext>
                  </a:extLst>
                </a:gridCol>
                <a:gridCol w="1284476">
                  <a:extLst>
                    <a:ext uri="{9D8B030D-6E8A-4147-A177-3AD203B41FA5}">
                      <a16:colId xmlns:a16="http://schemas.microsoft.com/office/drawing/2014/main" val="2251349959"/>
                    </a:ext>
                  </a:extLst>
                </a:gridCol>
                <a:gridCol w="1244384">
                  <a:extLst>
                    <a:ext uri="{9D8B030D-6E8A-4147-A177-3AD203B41FA5}">
                      <a16:colId xmlns:a16="http://schemas.microsoft.com/office/drawing/2014/main" val="3155618831"/>
                    </a:ext>
                  </a:extLst>
                </a:gridCol>
                <a:gridCol w="8686801">
                  <a:extLst>
                    <a:ext uri="{9D8B030D-6E8A-4147-A177-3AD203B41FA5}">
                      <a16:colId xmlns:a16="http://schemas.microsoft.com/office/drawing/2014/main" val="868368196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Field Name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Type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 err="1">
                          <a:effectLst/>
                        </a:rPr>
                        <a:t>Units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 err="1">
                          <a:effectLst/>
                        </a:rPr>
                        <a:t>Description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0697215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timestamp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uint32_t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>
                          <a:effectLst/>
                        </a:rPr>
                        <a:t>ms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Timestamp (milliseconds since boot or Unix epoch)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6147518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type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Type of the MAV (quadrotor, helicopter, etc.)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6811143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autopilot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Autopilot type / class.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1978026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custom_mode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A bitfield for use for autopilot-specific flags (2 byte version).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0077575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latitude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int32_t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degE7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Latitude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1952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longitude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int32_t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degE7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Longitude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4038839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altitude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Altitude above mean sea level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1638027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target_altitude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Altitude setpoint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156206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heading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deg/2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 err="1">
                          <a:effectLst/>
                        </a:rPr>
                        <a:t>Heading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3843972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target_heading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deg/2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Heading setpoint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8252642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target_distance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dam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Distance to target waypoint or position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22499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throttle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%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 err="1">
                          <a:effectLst/>
                        </a:rPr>
                        <a:t>Throttle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2506959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airspeed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m/s*5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Airspeed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8728064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airspeed_sp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m/s*5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Airspeed setpoint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2705718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groundspeed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m/s*5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Groundspeed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314311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windspeed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m/s*5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 err="1">
                          <a:effectLst/>
                        </a:rPr>
                        <a:t>Windspeed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8086248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wind_heading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deg/2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Wind heading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7355637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eph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Maximum error horizontal position since last message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1044902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epv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Maximum error vertical position since last message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8656261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temperature_air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degC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Air temperature from airspeed sensor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6069755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climb_rate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dm/s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Maximum climb rate magnitude since last message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8688428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battery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%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Battery level (-1 if field not provided).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4760125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wp_num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Current waypoint number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458739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failure_flags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uint16_t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Bitmap of failure flags.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619722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custom0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Field for custom payload.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7245476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custom1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Field for custom payload.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99308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custom2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int8_t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>
                          <a:effectLst/>
                        </a:rPr>
                        <a:t> </a:t>
                      </a:r>
                      <a:endParaRPr lang="pl-PL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l-PL" sz="2000" kern="100" dirty="0">
                          <a:effectLst/>
                        </a:rPr>
                        <a:t>Field for </a:t>
                      </a:r>
                      <a:r>
                        <a:rPr lang="pl-PL" sz="2000" kern="100" dirty="0" err="1">
                          <a:effectLst/>
                        </a:rPr>
                        <a:t>custom</a:t>
                      </a:r>
                      <a:r>
                        <a:rPr lang="pl-PL" sz="2000" kern="100" dirty="0">
                          <a:effectLst/>
                        </a:rPr>
                        <a:t> </a:t>
                      </a:r>
                      <a:r>
                        <a:rPr lang="pl-PL" sz="2000" kern="100" dirty="0" err="1">
                          <a:effectLst/>
                        </a:rPr>
                        <a:t>payload</a:t>
                      </a:r>
                      <a:r>
                        <a:rPr lang="pl-PL" sz="2000" kern="100" dirty="0">
                          <a:effectLst/>
                        </a:rPr>
                        <a:t>.</a:t>
                      </a:r>
                      <a:endParaRPr lang="pl-PL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79887457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0DA6E56-7DA9-12F5-0F7B-70D127ED7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5051"/>
              </p:ext>
            </p:extLst>
          </p:nvPr>
        </p:nvGraphicFramePr>
        <p:xfrm>
          <a:off x="12905975" y="6857206"/>
          <a:ext cx="10419348" cy="4108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0078">
                  <a:extLst>
                    <a:ext uri="{9D8B030D-6E8A-4147-A177-3AD203B41FA5}">
                      <a16:colId xmlns:a16="http://schemas.microsoft.com/office/drawing/2014/main" val="603851607"/>
                    </a:ext>
                  </a:extLst>
                </a:gridCol>
                <a:gridCol w="5079270">
                  <a:extLst>
                    <a:ext uri="{9D8B030D-6E8A-4147-A177-3AD203B41FA5}">
                      <a16:colId xmlns:a16="http://schemas.microsoft.com/office/drawing/2014/main" val="28819840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effectLst/>
                        </a:rPr>
                        <a:t>Message ID</a:t>
                      </a:r>
                      <a:endParaRPr lang="pl-PL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solidFill>
                            <a:schemeClr val="bg1"/>
                          </a:solidFill>
                          <a:effectLst/>
                        </a:rPr>
                        <a:t>Description</a:t>
                      </a:r>
                      <a:endParaRPr lang="pl-PL" sz="2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355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CMD_NAV_RETURN_TO_LAUNCH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Return to launch location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185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CMD_NAV_LAND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Land at location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3945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CMD_NAV_TAKEOFF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  <a:highlight>
                            <a:srgbClr val="FFFFFF"/>
                          </a:highlight>
                        </a:rPr>
                        <a:t>Takeoff command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433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CMD_NAV_VTOL_TAKEOFF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Takeoff from ground VTOL mode</a:t>
                      </a:r>
                      <a:endParaRPr lang="pl-PL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926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CMD_NAV_VTOL_LAND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Land using VTOL mode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4689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CMD_DO_SET_MODE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Set system mode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4480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CMD_MISSION_START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Start running a mission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2215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CMD_COMPONENT_ARM_DISARM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Arms/Disarms a component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4464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effectLst/>
                        </a:rPr>
                        <a:t>CMD_CONTROL_HIGH_LATENCY</a:t>
                      </a:r>
                      <a:endParaRPr lang="pl-PL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 dirty="0">
                          <a:effectLst/>
                        </a:rPr>
                        <a:t>Request to start/stop transmitting over the high latency telemetry</a:t>
                      </a:r>
                      <a:endParaRPr lang="pl-PL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943710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B7D44F36-C8B2-A791-E692-2CC17E651028}"/>
              </a:ext>
            </a:extLst>
          </p:cNvPr>
          <p:cNvSpPr txBox="1"/>
          <p:nvPr/>
        </p:nvSpPr>
        <p:spPr>
          <a:xfrm>
            <a:off x="14850534" y="6211003"/>
            <a:ext cx="8612522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Other supported MAVLink frames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93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www.eeagrants.org</a:t>
            </a:r>
            <a:br>
              <a:rPr lang="en-GB" dirty="0"/>
            </a:br>
            <a:r>
              <a:rPr lang="en-GB" dirty="0"/>
              <a:t>Facebook, Twitter, LinkedIn, Instagram</a:t>
            </a:r>
            <a:br>
              <a:rPr lang="en-GB" dirty="0"/>
            </a:br>
            <a:r>
              <a:rPr lang="en-GB" dirty="0"/>
              <a:t>YouTube: </a:t>
            </a:r>
            <a:r>
              <a:rPr lang="en-GB" dirty="0" err="1"/>
              <a:t>EEANorwayGrants</a:t>
            </a:r>
            <a:br>
              <a:rPr lang="en-GB" dirty="0"/>
            </a:br>
            <a:r>
              <a:rPr lang="en-GB" dirty="0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33e10a-49b8-458f-aa04-b9fb301aa9d6" xsi:nil="true"/>
    <lcf76f155ced4ddcb4097134ff3c332f xmlns="08df3462-b2c9-4d26-a03c-5917fce4060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BBBF4C50B2BA49A47CD400B7E7616D" ma:contentTypeVersion="18" ma:contentTypeDescription="Utwórz nowy dokument." ma:contentTypeScope="" ma:versionID="ff7dc33ac8e1f789f0184440a5762976">
  <xsd:schema xmlns:xsd="http://www.w3.org/2001/XMLSchema" xmlns:xs="http://www.w3.org/2001/XMLSchema" xmlns:p="http://schemas.microsoft.com/office/2006/metadata/properties" xmlns:ns2="08df3462-b2c9-4d26-a03c-5917fce40606" xmlns:ns3="9f33e10a-49b8-458f-aa04-b9fb301aa9d6" targetNamespace="http://schemas.microsoft.com/office/2006/metadata/properties" ma:root="true" ma:fieldsID="dcba4822bdca48e9df46b0d257801fd4" ns2:_="" ns3:_="">
    <xsd:import namespace="08df3462-b2c9-4d26-a03c-5917fce40606"/>
    <xsd:import namespace="9f33e10a-49b8-458f-aa04-b9fb301aa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f3462-b2c9-4d26-a03c-5917fce40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Tagi obrazów" ma:readOnly="false" ma:fieldId="{5cf76f15-5ced-4ddc-b409-7134ff3c332f}" ma:taxonomyMulti="true" ma:sspId="213e1c73-0dc7-4b24-8b91-67206d738e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33e10a-49b8-458f-aa04-b9fb301aa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6955dbd-7267-459e-a376-4290b6102ac8}" ma:internalName="TaxCatchAll" ma:showField="CatchAllData" ma:web="9f33e10a-49b8-458f-aa04-b9fb301aa9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B3275F-65F2-455C-97AC-2D8028EF5679}">
  <ds:schemaRefs>
    <ds:schemaRef ds:uri="http://schemas.microsoft.com/office/2006/metadata/properties"/>
    <ds:schemaRef ds:uri="http://schemas.microsoft.com/office/infopath/2007/PartnerControls"/>
    <ds:schemaRef ds:uri="9f33e10a-49b8-458f-aa04-b9fb301aa9d6"/>
    <ds:schemaRef ds:uri="08df3462-b2c9-4d26-a03c-5917fce40606"/>
  </ds:schemaRefs>
</ds:datastoreItem>
</file>

<file path=customXml/itemProps2.xml><?xml version="1.0" encoding="utf-8"?>
<ds:datastoreItem xmlns:ds="http://schemas.openxmlformats.org/officeDocument/2006/customXml" ds:itemID="{0055B1C6-1C27-4E9C-99F1-C8AFC2D298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0915BA-B420-4255-9BB6-9F7899CDA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df3462-b2c9-4d26-a03c-5917fce40606"/>
    <ds:schemaRef ds:uri="9f33e10a-49b8-458f-aa04-b9fb301aa9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PPT-mal_EØSMidlene</Template>
  <TotalTime>1022</TotalTime>
  <Words>1977</Words>
  <Application>Microsoft Macintosh PowerPoint</Application>
  <PresentationFormat>Niestandardowy</PresentationFormat>
  <Paragraphs>290</Paragraphs>
  <Slides>18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Aptos</vt:lpstr>
      <vt:lpstr>Arial</vt:lpstr>
      <vt:lpstr>Calibri</vt:lpstr>
      <vt:lpstr>Office-tema</vt:lpstr>
      <vt:lpstr>The final conference of the POLNOR-LEADER project  Tests of Satellite Link for Flight Monitoring and Measurement Transmission  M. Paszkuta </vt:lpstr>
      <vt:lpstr>Satellite Links</vt:lpstr>
      <vt:lpstr>RockBLOCK Rock7 service</vt:lpstr>
      <vt:lpstr>RockBLOCK Rock7 </vt:lpstr>
      <vt:lpstr>Iridium Satellite Constellation</vt:lpstr>
      <vt:lpstr>Iridium Satellite Constellation</vt:lpstr>
      <vt:lpstr>Technical Description of Iridium</vt:lpstr>
      <vt:lpstr>Technical Description of Iridium</vt:lpstr>
      <vt:lpstr>Technical Description of Iridium</vt:lpstr>
      <vt:lpstr>Technical Description of Iridium</vt:lpstr>
      <vt:lpstr>Iridium Short Burst Data (SBD)</vt:lpstr>
      <vt:lpstr>Test scenario and results</vt:lpstr>
      <vt:lpstr>Power consumption</vt:lpstr>
      <vt:lpstr>Basics of communication</vt:lpstr>
      <vt:lpstr>Basics of communication</vt:lpstr>
      <vt:lpstr>Autopilot integration</vt:lpstr>
      <vt:lpstr>Autopilot integration</vt:lpstr>
      <vt:lpstr>Thank you!</vt:lpstr>
    </vt:vector>
  </TitlesOfParts>
  <Company>EFTA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WEGGERSEN Lillann</dc:creator>
  <cp:lastModifiedBy>Marcin Paszkuta</cp:lastModifiedBy>
  <cp:revision>76</cp:revision>
  <dcterms:created xsi:type="dcterms:W3CDTF">2017-06-12T12:11:38Z</dcterms:created>
  <dcterms:modified xsi:type="dcterms:W3CDTF">2024-06-26T07:10:18Z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0x01010046BBBF4C50B2BA49A47CD400B7E7616D</vt:lpwstr>
  </property>
  <property fmtid="{D5CDD505-2E9C-101B-9397-08002B2CF9AE}" pid="3" name="MediaServiceImageTags">
    <vt:lpwstr/>
  </property>
</Properties>
</file>